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4"/>
  </p:sldMasterIdLst>
  <p:notesMasterIdLst>
    <p:notesMasterId r:id="rId41"/>
  </p:notesMasterIdLst>
  <p:handoutMasterIdLst>
    <p:handoutMasterId r:id="rId42"/>
  </p:handoutMasterIdLst>
  <p:sldIdLst>
    <p:sldId id="6621" r:id="rId5"/>
    <p:sldId id="3332" r:id="rId6"/>
    <p:sldId id="729" r:id="rId7"/>
    <p:sldId id="3344" r:id="rId8"/>
    <p:sldId id="715" r:id="rId9"/>
    <p:sldId id="6623" r:id="rId10"/>
    <p:sldId id="6620" r:id="rId11"/>
    <p:sldId id="6592" r:id="rId12"/>
    <p:sldId id="6614" r:id="rId13"/>
    <p:sldId id="6593" r:id="rId14"/>
    <p:sldId id="6615" r:id="rId15"/>
    <p:sldId id="6607" r:id="rId16"/>
    <p:sldId id="6608" r:id="rId17"/>
    <p:sldId id="6616" r:id="rId18"/>
    <p:sldId id="6622" r:id="rId19"/>
    <p:sldId id="6618" r:id="rId20"/>
    <p:sldId id="6617" r:id="rId21"/>
    <p:sldId id="6619" r:id="rId22"/>
    <p:sldId id="6587" r:id="rId23"/>
    <p:sldId id="6628" r:id="rId24"/>
    <p:sldId id="6625" r:id="rId25"/>
    <p:sldId id="6630" r:id="rId26"/>
    <p:sldId id="6599" r:id="rId27"/>
    <p:sldId id="6579" r:id="rId28"/>
    <p:sldId id="6605" r:id="rId29"/>
    <p:sldId id="6606" r:id="rId30"/>
    <p:sldId id="6578" r:id="rId31"/>
    <p:sldId id="6611" r:id="rId32"/>
    <p:sldId id="6612" r:id="rId33"/>
    <p:sldId id="6613" r:id="rId34"/>
    <p:sldId id="6600" r:id="rId35"/>
    <p:sldId id="6629" r:id="rId36"/>
    <p:sldId id="6595" r:id="rId37"/>
    <p:sldId id="6589" r:id="rId38"/>
    <p:sldId id="6627" r:id="rId39"/>
    <p:sldId id="300" r:id="rId40"/>
  </p:sldIdLst>
  <p:sldSz cx="12192000" cy="6858000"/>
  <p:notesSz cx="6858000" cy="9144000"/>
  <p:custDataLst>
    <p:tags r:id="rId43"/>
  </p:custData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29990A-7995-D1E5-E205-F29D968AC2F4}" name="Sabrina Santos" initials="SS" userId="S::sgsantos@ccee.org.br::f72fab40-5e0f-4e47-b73a-203eda3b916a" providerId="AD"/>
  <p188:author id="{0433B05E-6830-E492-15BE-F8148D632A75}" name="Laura Maquera" initials="LM" userId="S::lmaquera@ccee.org.br::55b5915c-0d3d-47a5-bfcb-b8e788012e7f" providerId="AD"/>
  <p188:author id="{6B11126B-BB34-43FC-04FE-B157ADD38EB5}" name="Gustavo Martinelli" initials="GM" userId="S::gmartinelli@ccee.org.br::34bd8559-b667-4059-af06-ad620ad0ab15" providerId="AD"/>
  <p188:author id="{54DAF36C-57CF-6A37-814F-56FAE2E972AC}" name="Bruno Martins" initials="BM" userId="S::bmartins@ccee.org.br::e4633f4b-bd03-41bf-a610-3ac6d42417ba" providerId="AD"/>
  <p188:author id="{8D93EC72-590A-9F0D-1FA0-86AFA6E1C515}" name="cppereira" initials="CPP" userId="cppereira" providerId="None"/>
  <p188:author id="{05DFE177-C92E-B485-32E5-182AAE39FB19}" name="Riomar Jorge" initials="RJ" userId="S::rjorge@ccee.org.br::f2caf0c5-0295-44cb-aa21-e9c59bf284d0" providerId="AD"/>
  <p188:author id="{C2D33981-0B93-5D41-690C-86EE24B034E2}" name="Jose Souza Silva" initials="JS" userId="S::jssilva@ccee.org.br::78093566-ba1d-47c5-9d73-ca4ebd1cb05a" providerId="AD"/>
  <p188:author id="{95512490-3A1A-9C59-9949-E0042C680CC7}" name="Felipe Ferreira Luz" initials="FF" userId="S::ffluz@ccee.org.br::ee783ef4-1955-495b-a67a-c5b0f65e83ed" providerId="AD"/>
  <p188:author id="{132048EE-9CF9-6581-853F-62D754D7565B}" name="Maria Clara Pessoa" initials="MC" userId="S::mpessoa@ccee.org.br::b5a19121-2e9c-4542-ab1e-d99dc22050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7F7F7F"/>
    <a:srgbClr val="06038D"/>
    <a:srgbClr val="2D28FA"/>
    <a:srgbClr val="4C4C4C"/>
    <a:srgbClr val="1C203C"/>
    <a:srgbClr val="1C1F3B"/>
    <a:srgbClr val="212546"/>
    <a:srgbClr val="7370FC"/>
    <a:srgbClr val="91C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85B6AD-8750-438F-AA9B-9860373D5DE2}" v="4" dt="2025-07-21T12:09:53.918"/>
    <p1510:client id="{DD957AA1-3BD8-4F1F-A079-659809ADEEE8}" v="240" dt="2025-07-21T12:41:30.5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48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3029507-D467-9490-0A82-251658AAE8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07F4A2-2206-6A12-1CB8-ABC14B29B05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5B4D3E-7850-4816-B59D-A8368AEC6773}" type="datetimeFigureOut">
              <a:rPr lang="pt-BR" smtClean="0"/>
              <a:t>21/07/2025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15BF46D-54D9-08C2-2244-D5072A95A8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A93F206-C113-FD15-A2AA-6F93204013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097B0-6A67-44FF-92E2-809723C355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95762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037B9-AEAE-4B4B-9A55-CC994E088E41}" type="datetimeFigureOut">
              <a:rPr lang="pt-BR" smtClean="0"/>
              <a:t>21/07/2025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5E7D0-4A83-4C7E-AC03-04AE9E2BDF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417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60B4A-6469-FD43-7775-81F3D31B4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5270781-D86D-1A32-C330-D924C8E6E7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1685A06-0B4F-AD14-08AC-54A5AEA62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5BACEB-47CC-D50A-3E31-35BA8A769C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75E7D0-4A83-4C7E-AC03-04AE9E2BDFD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483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18832-6810-55FE-55E5-2883F8E29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509CFA-95B2-9C6C-4E78-E8B55A9794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D491157-F757-3563-6818-AEDE63570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B94C29-7AEE-4F4F-F98D-8C555DD5A5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914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1F6CD-96D6-4704-F950-3BB3FA9C5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767AF7-D887-7CEB-039C-DAD63E0AC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DE71A61-D35D-ACEA-37D6-6D110780A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72F2B3-3B7A-A0F3-E2A8-66FCA2937D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233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BCB80-821C-6FCE-E06B-A43F3EAA1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3B5ACCA-C577-3446-CD1B-6189332F74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0FAD773-6121-F40E-575E-619F0099EF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EA5E5AC-1705-A933-991E-25C37EA1D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82EE0-66E6-1E86-5C3B-89479E8CE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DEA41C-CF2F-2C53-2A51-BD3D29935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D563E5D-FA40-A2C3-9B81-A327FAA2A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F032DF9-4D8F-F28C-01B2-7A9E6DB30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97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90440-3C3D-C69C-D447-E74163EBC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3ADC371-192A-96B1-B3B7-F0D23AC624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258C46F-E833-BA8C-4F58-7A3E5DCD5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EB2E09-2224-C71D-0826-F609DC620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772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001C8-FF7F-B9D9-3C39-DCF1B0809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519EC88-7B98-5311-E1FA-2E3F0AF5E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E5ECB1E-BFBF-4874-412C-525F3285A0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425406-DBBD-68EA-BC4C-58DA18C057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64376-772A-4FE3-876A-1C797FFC455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331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E9940-258F-68D2-0BDE-DBF642706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70AF6D8-1649-BAE3-1422-84885A1B0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D192B04-7ADF-1DC6-1BBF-ACC120DD66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05A3F3-8997-36FD-792C-00021378B0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44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D9CAD-6790-927E-81FE-B6BE2A018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5BFF664-932E-6FE1-15BB-EAE4F4004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DD04CEE-6AB0-DC0C-B81A-DE5CE7E4A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0A25DD-D45E-BDC8-2373-7066822AF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443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0E1D1-622D-30C6-B25B-DB18343D2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C4FF3B-1383-BEBB-2891-91E01AAE1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A1FFD1-F7DB-C3B5-9027-7AF22A61DD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CCFA728-D454-0B6D-059A-6ED15A7DD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555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00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F63F1-7451-8DBB-26C2-86DD9862A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AAB7958-68EA-2D7F-B55F-762A9A5A2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639F8FB-6198-18F2-81E6-07FA7B1CC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E3A5ED-E749-EE6B-8046-25BEEEF7B5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488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537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124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59520-781F-4A17-34EA-270FD5D79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D760D49-C7FC-B9FD-818B-23D3C0B82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0475B2F-F456-620F-5867-945A8C8A9A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F6EE835-534A-F214-243C-010EC6BEF7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4652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C552D-F3F1-98B7-2C6F-D5F7A6BB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F7EA747-BE49-9907-FCA3-D8669AC5F8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39352B6-BCFB-17FD-3839-0A3B718723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4F70A1E-B0FC-C82B-598F-540E8D8BA9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880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94183-D153-A54A-ED9B-72DC2220D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7D95213-644B-99F1-8C2D-C6CAEE5E65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33F2936-248E-6965-F856-536F10597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1497249-D8B7-8348-F973-3B8E9C437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6540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CA3704-4C48-3D62-DC85-677D4FD68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73EC348-EF58-1B74-82C2-F19CE6F69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56A0180-CD41-2720-7649-D74106742E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AFD504-5F6B-9F95-F142-005310E56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040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3F283-D7EA-C675-C62D-131761EED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AA99E2A-F121-917B-09BF-46FDCD0A2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5C24B48-DB45-78B3-7115-74F6454D4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D9E821A-C350-FC91-C086-15315CCE4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859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CD70D-1790-50FE-6EE2-2DC9E3442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E964B57-5D91-B4B1-357F-558C92284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FF93E5-3E83-3D69-05C2-7FFD67986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CE74944-E9FB-09EC-15B2-1B96C90ADF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A64376-772A-4FE3-876A-1C797FFC455F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25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25244-6D62-225F-F7D1-45C6E451F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0F9C52-63E0-9C17-D470-105DAB4F1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03D2081-3019-C847-BFB2-D07CC6CA8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D15307-6CAF-ADFC-7BB0-C8545626B0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209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E6E17-0023-C994-E4C1-8804FAFA4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39D5C8-9E68-5722-8848-FC1BE2D872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836F87E-BDFD-CF37-DD7E-7A5083554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5FFEC42-BE8D-34FF-4778-5ED948940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508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61928-F7A7-E808-245E-A27CAE85C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9A0B6A4-2805-2045-9850-041A2C60D7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77CF457-47F5-52DB-3C8E-8258195C5F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9E79CF6-5EC8-DB35-3B99-C825E7291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335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9FD7D-02A4-4F2A-E3E2-A46658B42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9C95479-FB8F-1718-953C-C91ED2CFD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2CD053-D0BC-03F9-3392-821F56E9BB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EB01D50-3500-2626-FBC0-CEB65A9922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541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BC3CB-878D-6733-9BEE-7BB74BAE3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51F19EC-9344-74A3-1052-31E8D5942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1C46D9D-DDBE-53BC-4BD8-E1B909DFF2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6FFBFE-BA7F-E333-6455-9EB59380A5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E7C-2C41-45DF-8EEC-1E6A492104F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77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6E3C62A-C252-E0F2-5068-1C7BA868C7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C0CF6A3F-54CB-2D4E-B6E9-F4A893A943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8062" y="655983"/>
            <a:ext cx="11455945" cy="5926838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65E9BF3A-D46F-6FF8-0F98-31333513D3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47852" y="5811197"/>
            <a:ext cx="1276588" cy="3510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60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 do Título"/>
          <p:cNvSpPr txBox="1">
            <a:spLocks noGrp="1"/>
          </p:cNvSpPr>
          <p:nvPr>
            <p:ph type="title" hasCustomPrompt="1"/>
          </p:nvPr>
        </p:nvSpPr>
        <p:spPr>
          <a:xfrm>
            <a:off x="618066" y="0"/>
            <a:ext cx="10155951" cy="635000"/>
          </a:xfrm>
          <a:prstGeom prst="rect">
            <a:avLst/>
          </a:prstGeom>
        </p:spPr>
        <p:txBody>
          <a:bodyPr lIns="38100" tIns="38100" rIns="38100" bIns="38100" anchor="ctr">
            <a:normAutofit/>
          </a:bodyPr>
          <a:lstStyle>
            <a:lvl1pPr algn="l">
              <a:defRPr sz="2000" b="0" i="0">
                <a:solidFill>
                  <a:srgbClr val="4C4C4C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charset="0"/>
              </a:defRPr>
            </a:lvl1pPr>
          </a:lstStyle>
          <a:p>
            <a:r>
              <a:rPr lang="pt-BR"/>
              <a:t>t</a:t>
            </a:r>
            <a:r>
              <a:rPr err="1"/>
              <a:t>exto</a:t>
            </a:r>
            <a:r>
              <a:t> do </a:t>
            </a:r>
            <a:r>
              <a:rPr lang="pt-BR" err="1"/>
              <a:t>t</a:t>
            </a:r>
            <a:r>
              <a:rPr err="1"/>
              <a:t>ítulo</a:t>
            </a:r>
            <a:endParaRPr/>
          </a:p>
        </p:txBody>
      </p:sp>
      <p:sp>
        <p:nvSpPr>
          <p:cNvPr id="10" name="Nível de Corpo Um…"/>
          <p:cNvSpPr txBox="1">
            <a:spLocks noGrp="1"/>
          </p:cNvSpPr>
          <p:nvPr>
            <p:ph type="body" sz="half" idx="1"/>
          </p:nvPr>
        </p:nvSpPr>
        <p:spPr>
          <a:xfrm>
            <a:off x="618067" y="1253064"/>
            <a:ext cx="11033159" cy="4882266"/>
          </a:xfrm>
          <a:prstGeom prst="rect">
            <a:avLst/>
          </a:prstGeom>
        </p:spPr>
        <p:txBody>
          <a:bodyPr lIns="38100" tIns="38100" rIns="38100" bIns="38100">
            <a:normAutofit/>
          </a:bodyPr>
          <a:lstStyle>
            <a:lvl1pPr marL="0" indent="0">
              <a:buClr>
                <a:srgbClr val="FFD12E"/>
              </a:buClr>
              <a:buFont typeface="Arial" charset="0"/>
              <a:buNone/>
              <a:defRPr sz="200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44500" indent="0">
              <a:buClr>
                <a:srgbClr val="FFD12E"/>
              </a:buClr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89000" indent="0">
              <a:buClr>
                <a:srgbClr val="FFD12E"/>
              </a:buClr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333500" indent="0">
              <a:buClr>
                <a:srgbClr val="FFD12E"/>
              </a:buClr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778000" indent="0">
              <a:buClr>
                <a:srgbClr val="FFD12E"/>
              </a:buClr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endParaRPr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85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o do Título"/>
          <p:cNvSpPr txBox="1">
            <a:spLocks noGrp="1"/>
          </p:cNvSpPr>
          <p:nvPr>
            <p:ph type="title" hasCustomPrompt="1"/>
          </p:nvPr>
        </p:nvSpPr>
        <p:spPr>
          <a:xfrm>
            <a:off x="618066" y="46300"/>
            <a:ext cx="10155951" cy="635000"/>
          </a:xfrm>
          <a:prstGeom prst="rect">
            <a:avLst/>
          </a:prstGeom>
        </p:spPr>
        <p:txBody>
          <a:bodyPr lIns="38100" tIns="38100" rIns="38100" bIns="38100" anchor="ctr">
            <a:normAutofit/>
          </a:bodyPr>
          <a:lstStyle>
            <a:lvl1pPr algn="l">
              <a:defRPr sz="2000" b="1" i="0">
                <a:solidFill>
                  <a:schemeClr val="accent5">
                    <a:lumMod val="75000"/>
                  </a:schemeClr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charset="0"/>
              </a:defRPr>
            </a:lvl1pPr>
          </a:lstStyle>
          <a:p>
            <a:r>
              <a:rPr lang="pt-BR"/>
              <a:t>t</a:t>
            </a:r>
            <a:r>
              <a:rPr err="1"/>
              <a:t>exto</a:t>
            </a:r>
            <a:r>
              <a:t> do </a:t>
            </a:r>
            <a:r>
              <a:rPr lang="pt-BR"/>
              <a:t>t</a:t>
            </a:r>
            <a:r>
              <a:rPr err="1"/>
              <a:t>ítulo</a:t>
            </a:r>
            <a:endParaRPr/>
          </a:p>
        </p:txBody>
      </p:sp>
      <p:pic>
        <p:nvPicPr>
          <p:cNvPr id="3" name="Imagem 2" descr="Ícone&#10;&#10;Descrição gerada automaticamente com confiança baixa">
            <a:extLst>
              <a:ext uri="{FF2B5EF4-FFF2-40B4-BE49-F238E27FC236}">
                <a16:creationId xmlns:a16="http://schemas.microsoft.com/office/drawing/2014/main" id="{51041D0B-64B0-5CE5-5CFF-29579E4834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6847" y="270885"/>
            <a:ext cx="694174" cy="21792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9C9DC50-0A46-460A-B958-B81BDA6132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9920"/>
            <a:ext cx="12192000" cy="698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849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0FFBD136-FDFE-6532-0BB7-93983DCF1D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Texto do Título"/>
          <p:cNvSpPr txBox="1">
            <a:spLocks noGrp="1"/>
          </p:cNvSpPr>
          <p:nvPr>
            <p:ph type="title" hasCustomPrompt="1"/>
          </p:nvPr>
        </p:nvSpPr>
        <p:spPr>
          <a:xfrm>
            <a:off x="-1" y="620368"/>
            <a:ext cx="5198165" cy="1198493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r">
              <a:defRPr sz="7200" b="0" i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charset="0"/>
                <a:sym typeface="Helvetica Neue Medium"/>
              </a:defRPr>
            </a:lvl1pPr>
          </a:lstStyle>
          <a:p>
            <a:r>
              <a:rPr lang="pt-BR"/>
              <a:t>obrigado/a</a:t>
            </a:r>
            <a:endParaRPr/>
          </a:p>
        </p:txBody>
      </p:sp>
      <p:pic>
        <p:nvPicPr>
          <p:cNvPr id="4" name="Imagem 3" descr="Uma imagem contendo laser, mesa, remoto, luz&#10;&#10;Descrição gerada automaticamente">
            <a:extLst>
              <a:ext uri="{FF2B5EF4-FFF2-40B4-BE49-F238E27FC236}">
                <a16:creationId xmlns:a16="http://schemas.microsoft.com/office/drawing/2014/main" id="{4FDCBFBD-12F0-0408-13B6-F0BD636161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606" y="4057139"/>
            <a:ext cx="5254487" cy="2653516"/>
          </a:xfrm>
          <a:prstGeom prst="rect">
            <a:avLst/>
          </a:prstGeom>
        </p:spPr>
      </p:pic>
      <p:pic>
        <p:nvPicPr>
          <p:cNvPr id="11" name="Imagem 10" descr="Desenho de um círculo&#10;&#10;Descrição gerada automaticamente com confiança média">
            <a:extLst>
              <a:ext uri="{FF2B5EF4-FFF2-40B4-BE49-F238E27FC236}">
                <a16:creationId xmlns:a16="http://schemas.microsoft.com/office/drawing/2014/main" id="{75C5D75F-7EB8-4030-B482-768A41DF98C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491" y="5615968"/>
            <a:ext cx="1520499" cy="569192"/>
          </a:xfrm>
          <a:prstGeom prst="rect">
            <a:avLst/>
          </a:prstGeom>
        </p:spPr>
      </p:pic>
      <p:pic>
        <p:nvPicPr>
          <p:cNvPr id="13" name="Imagem 1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EDB3DE96-7FA7-F0D7-AA47-CACB564201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42" y="3805217"/>
            <a:ext cx="4462946" cy="26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7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6"/>
    </p:custDataLst>
    <p:extLst>
      <p:ext uri="{BB962C8B-B14F-4D97-AF65-F5344CB8AC3E}">
        <p14:creationId xmlns:p14="http://schemas.microsoft.com/office/powerpoint/2010/main" val="350856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5" r:id="rId3"/>
    <p:sldLayoutId id="21474837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l1nq.com/cceeCO52125" TargetMode="External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1nq.com/cceeCO5212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l1nq.com/cceeCO52125" TargetMode="External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l1nq.com/cceeCO52125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1nq.com/cceeCO5212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1nq.com/cceeCO5212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1nq.com/cceeCO5212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1nq.com/cceeCO5212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1nq.com/cceeCO52125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1nq.com/cceeCO52125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21613-3CCE-FA08-4152-C2C52755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Martelo sob bloco de madeira">
            <a:extLst>
              <a:ext uri="{FF2B5EF4-FFF2-40B4-BE49-F238E27FC236}">
                <a16:creationId xmlns:a16="http://schemas.microsoft.com/office/drawing/2014/main" id="{EA741974-8149-7563-564B-02DAF9785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8"/>
          <a:stretch>
            <a:fillRect/>
          </a:stretch>
        </p:blipFill>
        <p:spPr>
          <a:xfrm flipH="1">
            <a:off x="-3319" y="0"/>
            <a:ext cx="12195317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A6C178E-1FA3-E52F-D3F2-613F6D3179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o do Título">
            <a:extLst>
              <a:ext uri="{FF2B5EF4-FFF2-40B4-BE49-F238E27FC236}">
                <a16:creationId xmlns:a16="http://schemas.microsoft.com/office/drawing/2014/main" id="{87FE8A01-4484-AFD3-F117-177A773C8147}"/>
              </a:ext>
            </a:extLst>
          </p:cNvPr>
          <p:cNvSpPr txBox="1">
            <a:spLocks/>
          </p:cNvSpPr>
          <p:nvPr/>
        </p:nvSpPr>
        <p:spPr>
          <a:xfrm>
            <a:off x="497624" y="2837646"/>
            <a:ext cx="3854136" cy="898868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i="0" kern="1200">
                <a:solidFill>
                  <a:srgbClr val="B8DDE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charset="0"/>
                <a:sym typeface="Helvetica Neue Medium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cap="all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lang="pt-BR" sz="1800" b="1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429AECEC-75A4-1AB3-075C-1864DCEA3895}"/>
              </a:ext>
            </a:extLst>
          </p:cNvPr>
          <p:cNvGrpSpPr/>
          <p:nvPr/>
        </p:nvGrpSpPr>
        <p:grpSpPr>
          <a:xfrm>
            <a:off x="497624" y="482652"/>
            <a:ext cx="3595405" cy="1112520"/>
            <a:chOff x="497623" y="504423"/>
            <a:chExt cx="3595405" cy="1112520"/>
          </a:xfrm>
        </p:grpSpPr>
        <p:sp>
          <p:nvSpPr>
            <p:cNvPr id="2" name="Retângulo: Cantos Diagonais Recortados 1">
              <a:extLst>
                <a:ext uri="{FF2B5EF4-FFF2-40B4-BE49-F238E27FC236}">
                  <a16:creationId xmlns:a16="http://schemas.microsoft.com/office/drawing/2014/main" id="{820B791B-7AF3-06FC-1646-67B394ACB34B}"/>
                </a:ext>
              </a:extLst>
            </p:cNvPr>
            <p:cNvSpPr/>
            <p:nvPr/>
          </p:nvSpPr>
          <p:spPr>
            <a:xfrm flipH="1">
              <a:off x="497623" y="504423"/>
              <a:ext cx="3595405" cy="1112520"/>
            </a:xfrm>
            <a:prstGeom prst="snip2DiagRect">
              <a:avLst>
                <a:gd name="adj1" fmla="val 0"/>
                <a:gd name="adj2" fmla="val 18297"/>
              </a:avLst>
            </a:prstGeom>
            <a:solidFill>
              <a:srgbClr val="0603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800">
                <a:solidFill>
                  <a:schemeClr val="bg1"/>
                </a:solidFill>
                <a:latin typeface="Inter" panose="02000503000000020004" pitchFamily="2" charset="0"/>
                <a:ea typeface="Inter" panose="02000503000000020004" pitchFamily="2" charset="0"/>
              </a:endParaRPr>
            </a:p>
          </p:txBody>
        </p:sp>
        <p:pic>
          <p:nvPicPr>
            <p:cNvPr id="5" name="Imagem 4" descr="Desenho de um círculo&#10;&#10;O conteúdo gerado por IA pode estar incorreto.">
              <a:extLst>
                <a:ext uri="{FF2B5EF4-FFF2-40B4-BE49-F238E27FC236}">
                  <a16:creationId xmlns:a16="http://schemas.microsoft.com/office/drawing/2014/main" id="{5F9AB5E4-E9C2-98BE-8A2A-5B37EF52F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143" y="761016"/>
              <a:ext cx="1755542" cy="609737"/>
            </a:xfrm>
            <a:prstGeom prst="rect">
              <a:avLst/>
            </a:prstGeom>
          </p:spPr>
        </p:pic>
      </p:grpSp>
      <p:sp>
        <p:nvSpPr>
          <p:cNvPr id="9" name="CaixaDeTexto 8">
            <a:extLst>
              <a:ext uri="{FF2B5EF4-FFF2-40B4-BE49-F238E27FC236}">
                <a16:creationId xmlns:a16="http://schemas.microsoft.com/office/drawing/2014/main" id="{07398D62-2C36-FBA9-2A4F-79346F1AC526}"/>
              </a:ext>
            </a:extLst>
          </p:cNvPr>
          <p:cNvSpPr txBox="1"/>
          <p:nvPr/>
        </p:nvSpPr>
        <p:spPr>
          <a:xfrm>
            <a:off x="5301050" y="5086984"/>
            <a:ext cx="6555620" cy="121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D12E"/>
              </a:buClr>
              <a:buSzTx/>
              <a:buFont typeface="Arial" charset="0"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CE2E2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Mecanismo </a:t>
            </a:r>
            <a:r>
              <a:rPr lang="pt-BR" sz="3600" dirty="0">
                <a:solidFill>
                  <a:srgbClr val="0CE2E2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</a:t>
            </a:r>
            <a:r>
              <a:rPr kumimoji="0" lang="pt-B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CE2E2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oncorrencial</a:t>
            </a:r>
            <a:endParaRPr lang="pt-BR" sz="3600" dirty="0">
              <a:solidFill>
                <a:srgbClr val="0CE2E2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D12E"/>
              </a:buClr>
              <a:buSzTx/>
              <a:buFont typeface="Arial" charset="0"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CE2E2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MP 1300/25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07A5598-CA3A-5B2C-542D-E66D25D575C1}"/>
              </a:ext>
            </a:extLst>
          </p:cNvPr>
          <p:cNvSpPr txBox="1"/>
          <p:nvPr/>
        </p:nvSpPr>
        <p:spPr>
          <a:xfrm>
            <a:off x="5760669" y="430321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Inter Light" panose="02000503000000020004" pitchFamily="2" charset="0"/>
                <a:cs typeface="Calibri" charset="0"/>
              </a:rPr>
              <a:t>Edital em debate</a:t>
            </a: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srgbClr val="4C4C4C"/>
              </a:solidFill>
              <a:effectLst/>
              <a:uLnTx/>
              <a:uFillTx/>
              <a:latin typeface="Inter Light" panose="02000503000000020004" pitchFamily="2" charset="0"/>
              <a:ea typeface="Inter Light" panose="02000503000000020004" pitchFamily="2" charset="0"/>
              <a:cs typeface="Calibri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7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BE2DDC-B766-A649-3B1F-FE8D10258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4D8BD0-DF4A-3264-6EA8-834875CEB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</a:t>
            </a: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0D92FE8C-045F-78F1-5551-329B4807585C}"/>
              </a:ext>
            </a:extLst>
          </p:cNvPr>
          <p:cNvGrpSpPr/>
          <p:nvPr/>
        </p:nvGrpSpPr>
        <p:grpSpPr>
          <a:xfrm>
            <a:off x="695959" y="2305349"/>
            <a:ext cx="10800080" cy="784632"/>
            <a:chOff x="695960" y="2802298"/>
            <a:chExt cx="10800080" cy="784632"/>
          </a:xfrm>
        </p:grpSpPr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84B22F42-E18C-420E-6607-3EE76ABE16AA}"/>
                </a:ext>
              </a:extLst>
            </p:cNvPr>
            <p:cNvSpPr/>
            <p:nvPr/>
          </p:nvSpPr>
          <p:spPr>
            <a:xfrm>
              <a:off x="695960" y="2802298"/>
              <a:ext cx="10800080" cy="7846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4163AFA6-8E55-7DA4-A69E-B76DBD80BE4F}"/>
                </a:ext>
              </a:extLst>
            </p:cNvPr>
            <p:cNvSpPr txBox="1"/>
            <p:nvPr/>
          </p:nvSpPr>
          <p:spPr>
            <a:xfrm>
              <a:off x="960619" y="2870318"/>
              <a:ext cx="102707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/>
                <a:t>Assunto do e-mail: </a:t>
              </a:r>
              <a:r>
                <a:rPr lang="pt-BR"/>
                <a:t>PARTICIPAÇÃO e HABILITAÇÃO do PROPONENTE no MECANISMO CONCORRENCIAL GSF – Edital nº 01/2025 – CCEE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C0877FC1-C06F-F9F0-A403-0E20128C5C3E}"/>
              </a:ext>
            </a:extLst>
          </p:cNvPr>
          <p:cNvGrpSpPr/>
          <p:nvPr/>
        </p:nvGrpSpPr>
        <p:grpSpPr>
          <a:xfrm>
            <a:off x="695959" y="3279591"/>
            <a:ext cx="10800080" cy="1381949"/>
            <a:chOff x="695959" y="3696882"/>
            <a:chExt cx="10800080" cy="1381949"/>
          </a:xfrm>
        </p:grpSpPr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8082FDF5-B809-2DC4-E1BA-6C71EE185619}"/>
                </a:ext>
              </a:extLst>
            </p:cNvPr>
            <p:cNvSpPr/>
            <p:nvPr/>
          </p:nvSpPr>
          <p:spPr>
            <a:xfrm>
              <a:off x="695959" y="3696882"/>
              <a:ext cx="10800080" cy="138194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56245A4-373C-E6B3-610C-64A5F75EF166}"/>
                </a:ext>
              </a:extLst>
            </p:cNvPr>
            <p:cNvSpPr txBox="1"/>
            <p:nvPr/>
          </p:nvSpPr>
          <p:spPr>
            <a:xfrm>
              <a:off x="839717" y="3782990"/>
              <a:ext cx="106563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/>
                <a:t>I.  Anexo do e-mail – Termo de Compromisso e Aceitação das Condições do Edital do Mecanismo Concorrencial para Negociação de Títulos de Valores Não Pagos no Mercado de Curto Prazo – MCP relacionados à Isenção ou Mitigação dos Efeitos de Riscos Hidrológicos no Mecanismo de Realocação de Energia – MRE – Modelo PROPONENTE (Anexo III do Edital)</a:t>
              </a:r>
              <a:endParaRPr lang="pt-BR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7CBA3A7C-664A-9314-19B4-8851F015B45D}"/>
              </a:ext>
            </a:extLst>
          </p:cNvPr>
          <p:cNvGrpSpPr/>
          <p:nvPr/>
        </p:nvGrpSpPr>
        <p:grpSpPr>
          <a:xfrm>
            <a:off x="695959" y="4851151"/>
            <a:ext cx="10800080" cy="883147"/>
            <a:chOff x="695959" y="5224314"/>
            <a:chExt cx="10800080" cy="883147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8E533AE9-E4FB-5B1B-DDD0-B0636B9ED94A}"/>
                </a:ext>
              </a:extLst>
            </p:cNvPr>
            <p:cNvSpPr/>
            <p:nvPr/>
          </p:nvSpPr>
          <p:spPr>
            <a:xfrm>
              <a:off x="695959" y="5224314"/>
              <a:ext cx="10800080" cy="88314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7CFBFB4C-0F9B-0560-DFF0-7BF69C1023B9}"/>
                </a:ext>
              </a:extLst>
            </p:cNvPr>
            <p:cNvSpPr txBox="1"/>
            <p:nvPr/>
          </p:nvSpPr>
          <p:spPr>
            <a:xfrm>
              <a:off x="960619" y="5342722"/>
              <a:ext cx="102707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/>
                <a:t>II. Anexo do e-mail – comprovante de protocolo e da petição de renúncia e desistência da ação judicial  (Anexo VII -  Minuta de Petição)</a:t>
              </a:r>
            </a:p>
          </p:txBody>
        </p:sp>
      </p:grp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FC814D2-F841-68BD-53D7-06C2F8BD343B}"/>
              </a:ext>
            </a:extLst>
          </p:cNvPr>
          <p:cNvSpPr txBox="1"/>
          <p:nvPr/>
        </p:nvSpPr>
        <p:spPr>
          <a:xfrm>
            <a:off x="7872210" y="1746406"/>
            <a:ext cx="3623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Destinatário: </a:t>
            </a:r>
            <a:r>
              <a:rPr lang="pt-BR" b="1">
                <a:solidFill>
                  <a:schemeClr val="accent4"/>
                </a:solidFill>
              </a:rPr>
              <a:t>mc_gsf@ccee.org.br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E179F0F-5F0C-D616-DD1F-4062A8CFD896}"/>
              </a:ext>
            </a:extLst>
          </p:cNvPr>
          <p:cNvSpPr txBox="1"/>
          <p:nvPr/>
        </p:nvSpPr>
        <p:spPr>
          <a:xfrm>
            <a:off x="695959" y="1746406"/>
            <a:ext cx="418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002451"/>
                </a:solidFill>
                <a:latin typeface="Calibri Light" panose="020F0302020204030204"/>
              </a:rPr>
              <a:t>O e-mail deve conter a seguinte estrutura:</a:t>
            </a:r>
            <a:endParaRPr lang="pt-BR"/>
          </a:p>
        </p:txBody>
      </p:sp>
      <p:pic>
        <p:nvPicPr>
          <p:cNvPr id="28" name="Gráfico 27" descr="E-mail com preenchimento sólido">
            <a:extLst>
              <a:ext uri="{FF2B5EF4-FFF2-40B4-BE49-F238E27FC236}">
                <a16:creationId xmlns:a16="http://schemas.microsoft.com/office/drawing/2014/main" id="{97EC2C63-B9CD-B514-FDB1-81A751C641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59146" y="1573877"/>
            <a:ext cx="613064" cy="613064"/>
          </a:xfrm>
          <a:prstGeom prst="rect">
            <a:avLst/>
          </a:prstGeom>
        </p:spPr>
      </p:pic>
      <p:sp>
        <p:nvSpPr>
          <p:cNvPr id="29" name="Retângulo: Cantos Diagonais Recortados 28">
            <a:extLst>
              <a:ext uri="{FF2B5EF4-FFF2-40B4-BE49-F238E27FC236}">
                <a16:creationId xmlns:a16="http://schemas.microsoft.com/office/drawing/2014/main" id="{1EB497A9-336B-014B-CFA6-60C40FC6D941}"/>
              </a:ext>
            </a:extLst>
          </p:cNvPr>
          <p:cNvSpPr/>
          <p:nvPr/>
        </p:nvSpPr>
        <p:spPr>
          <a:xfrm flipH="1">
            <a:off x="1103874" y="860864"/>
            <a:ext cx="9984252" cy="4778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PROPONENTE – Desiste e renuncia da ação e vende os montantes financeiros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DEC7BC0-5D25-A452-7B41-DD5D72572DD4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B0443C41-4693-9A5D-7B8F-9B49518103B2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25" name="Retângulo: Cantos Diagonais Recortados 24">
              <a:extLst>
                <a:ext uri="{FF2B5EF4-FFF2-40B4-BE49-F238E27FC236}">
                  <a16:creationId xmlns:a16="http://schemas.microsoft.com/office/drawing/2014/main" id="{368A8D79-D936-88FA-5E55-28C21252769F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1AC76CF8-D4F2-0FCE-86AB-5A419F7C2B07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7341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0169B-24F0-083B-C50F-3C6B706FA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032F7887-A566-2C21-61AF-7517B4AFD8DE}"/>
              </a:ext>
            </a:extLst>
          </p:cNvPr>
          <p:cNvGrpSpPr/>
          <p:nvPr/>
        </p:nvGrpSpPr>
        <p:grpSpPr>
          <a:xfrm>
            <a:off x="811706" y="646257"/>
            <a:ext cx="10949764" cy="2088622"/>
            <a:chOff x="695960" y="733533"/>
            <a:chExt cx="10800080" cy="2088622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439BF639-912B-12AB-A45B-8C82F2353B91}"/>
                </a:ext>
              </a:extLst>
            </p:cNvPr>
            <p:cNvGrpSpPr/>
            <p:nvPr/>
          </p:nvGrpSpPr>
          <p:grpSpPr>
            <a:xfrm>
              <a:off x="695960" y="972460"/>
              <a:ext cx="10800080" cy="1849695"/>
              <a:chOff x="695960" y="2820224"/>
              <a:chExt cx="10800080" cy="459495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E84605C1-BC0F-FF0B-6AA1-02D8A11E5946}"/>
                  </a:ext>
                </a:extLst>
              </p:cNvPr>
              <p:cNvSpPr/>
              <p:nvPr/>
            </p:nvSpPr>
            <p:spPr>
              <a:xfrm>
                <a:off x="695960" y="2820224"/>
                <a:ext cx="10800080" cy="45949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97A131B3-FF86-582A-7DB6-6CC012404716}"/>
                  </a:ext>
                </a:extLst>
              </p:cNvPr>
              <p:cNvSpPr txBox="1"/>
              <p:nvPr/>
            </p:nvSpPr>
            <p:spPr>
              <a:xfrm>
                <a:off x="960620" y="2910036"/>
                <a:ext cx="10270761" cy="3364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BR"/>
                  <a:t>Podem participar </a:t>
                </a:r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BR"/>
                  <a:t>Agentes da CCEE com outorga de geração hidrelétrica participantes do MRE</a:t>
                </a:r>
                <a:endParaRPr lang="pt-BR" sz="2800"/>
              </a:p>
              <a:p>
                <a:pPr marL="742950" lvl="1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pt-BR"/>
                  <a:t>Agentes da CCEE que representem contabilmente empresas com outorga de geração hidrelétrica no MRE, atuando em nome delas</a:t>
                </a:r>
                <a:endParaRPr lang="pt-BR" sz="2800"/>
              </a:p>
            </p:txBody>
          </p:sp>
        </p:grpSp>
        <p:sp>
          <p:nvSpPr>
            <p:cNvPr id="5" name="Retângulo: Cantos Diagonais Recortados 4">
              <a:extLst>
                <a:ext uri="{FF2B5EF4-FFF2-40B4-BE49-F238E27FC236}">
                  <a16:creationId xmlns:a16="http://schemas.microsoft.com/office/drawing/2014/main" id="{616BF3A9-FEFC-7B37-8975-DA4FB35DDA1A}"/>
                </a:ext>
              </a:extLst>
            </p:cNvPr>
            <p:cNvSpPr/>
            <p:nvPr/>
          </p:nvSpPr>
          <p:spPr>
            <a:xfrm flipH="1">
              <a:off x="1542715" y="733533"/>
              <a:ext cx="8910628" cy="477855"/>
            </a:xfrm>
            <a:prstGeom prst="snip2Diag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Inter Bold" panose="02000503000000020004" pitchFamily="2" charset="0"/>
                  <a:ea typeface="Inter Bold" panose="02000503000000020004" pitchFamily="2" charset="0"/>
                </a:rPr>
                <a:t>COMPRADOR – Compra os montantes financeiros para obter extensão de outorga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48D6B2-746B-177F-8254-6CC4C129874C}"/>
              </a:ext>
            </a:extLst>
          </p:cNvPr>
          <p:cNvSpPr txBox="1"/>
          <p:nvPr/>
        </p:nvSpPr>
        <p:spPr>
          <a:xfrm>
            <a:off x="604520" y="3230474"/>
            <a:ext cx="1158748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Enviar o Termo de Compromisso e Aceitação das Condições do Edital (Modelo COMPRADOR – </a:t>
            </a:r>
            <a:r>
              <a:rPr lang="pt-BR">
                <a:solidFill>
                  <a:schemeClr val="tx1">
                    <a:lumMod val="75000"/>
                    <a:lumOff val="25000"/>
                  </a:schemeClr>
                </a:solidFill>
              </a:rPr>
              <a:t>Anexo II)</a:t>
            </a:r>
            <a:r>
              <a:rPr lang="pt-BR" sz="280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t-BR">
                <a:solidFill>
                  <a:schemeClr val="tx1">
                    <a:lumMod val="75000"/>
                    <a:lumOff val="25000"/>
                  </a:schemeClr>
                </a:solidFill>
              </a:rPr>
              <a:t>devidamente assinado e preenchido, com a indicação dos contatos obrigatoriamente cadastrados e atualizados na Plataforma Cadastral da CCEE e que</a:t>
            </a:r>
            <a:r>
              <a:rPr lang="pt-BR" b="1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pt-BR" b="1">
                <a:solidFill>
                  <a:schemeClr val="accent4">
                    <a:lumMod val="75000"/>
                  </a:schemeClr>
                </a:solidFill>
              </a:rPr>
              <a:t>não seja oriundo de representação operacional. 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Aportar Garantia de Proposta, conforme o edital</a:t>
            </a:r>
            <a:endParaRPr lang="pt-BR" sz="280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Estar adimplente com a CCEE (verificação até 6 dias úteis antes do mecanismo)</a:t>
            </a:r>
            <a:endParaRPr lang="pt-BR" sz="280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Ser agente da CCEE ou estar representado por um agente</a:t>
            </a:r>
            <a:endParaRPr lang="pt-BR" sz="280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Se a empresa representada não tiver acesso à Plataforma Cadastral da CCEE: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Apenas o agente CCEE representante será o COMPRADOR oficial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Esse agente será o único responsável por obter a anuência expressa dos representados interessados</a:t>
            </a:r>
            <a:endParaRPr lang="pt-BR" sz="28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2443FD-2982-33D7-C187-3C798BB91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 - Detalhes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5559360-0C61-487E-5A8E-A07A632DFDAD}"/>
              </a:ext>
            </a:extLst>
          </p:cNvPr>
          <p:cNvSpPr txBox="1"/>
          <p:nvPr/>
        </p:nvSpPr>
        <p:spPr>
          <a:xfrm>
            <a:off x="618066" y="2962477"/>
            <a:ext cx="6116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>
                <a:solidFill>
                  <a:schemeClr val="accent4">
                    <a:lumMod val="50000"/>
                  </a:schemeClr>
                </a:solidFill>
              </a:rPr>
              <a:t>Requisitos mínimos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C585817-FD74-E2CF-D0BF-690DAB8746F9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6135C060-B0C7-97D5-9C4F-CBCD787321A3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10" name="Retângulo: Cantos Diagonais Recortados 9">
              <a:extLst>
                <a:ext uri="{FF2B5EF4-FFF2-40B4-BE49-F238E27FC236}">
                  <a16:creationId xmlns:a16="http://schemas.microsoft.com/office/drawing/2014/main" id="{412679FE-34AA-7ACE-AA85-98C566B590BD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9C6ADCCD-E03F-CD22-F8B0-CACC76B184FB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052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F1A2F-EDBD-6CCD-E346-7F7BB28A0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7F74F7EF-F03B-B34D-ECE2-AC2E891831F2}"/>
              </a:ext>
            </a:extLst>
          </p:cNvPr>
          <p:cNvGrpSpPr/>
          <p:nvPr/>
        </p:nvGrpSpPr>
        <p:grpSpPr>
          <a:xfrm>
            <a:off x="851146" y="2558436"/>
            <a:ext cx="10800080" cy="784632"/>
            <a:chOff x="695960" y="2820224"/>
            <a:chExt cx="10800080" cy="784632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C5353BB-FC6A-278F-E1EF-521A8A164459}"/>
                </a:ext>
              </a:extLst>
            </p:cNvPr>
            <p:cNvSpPr/>
            <p:nvPr/>
          </p:nvSpPr>
          <p:spPr>
            <a:xfrm>
              <a:off x="695960" y="2820224"/>
              <a:ext cx="10800080" cy="7846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92F38DEF-55D0-28EA-D541-B4CEE771700C}"/>
                </a:ext>
              </a:extLst>
            </p:cNvPr>
            <p:cNvSpPr txBox="1"/>
            <p:nvPr/>
          </p:nvSpPr>
          <p:spPr>
            <a:xfrm>
              <a:off x="960620" y="2888508"/>
              <a:ext cx="102707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/>
                <a:t>Assunto do e-mail: </a:t>
              </a:r>
              <a:r>
                <a:rPr lang="pt-BR"/>
                <a:t>PARTICIPAÇÃO e HABILITAÇÃO do COMPRADOR no MECANISMO CONCORRENCIAL GSF – Edital nº 01/2025 – CCEE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DA4BEB6-6F78-4AA8-0D64-20CB14995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CBD38B7-163F-5977-7F0D-8A506228512D}"/>
              </a:ext>
            </a:extLst>
          </p:cNvPr>
          <p:cNvSpPr txBox="1"/>
          <p:nvPr/>
        </p:nvSpPr>
        <p:spPr>
          <a:xfrm>
            <a:off x="8116050" y="1772844"/>
            <a:ext cx="3623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Destinatário: </a:t>
            </a:r>
            <a:r>
              <a:rPr lang="pt-BR" b="1">
                <a:solidFill>
                  <a:schemeClr val="accent4"/>
                </a:solidFill>
              </a:rPr>
              <a:t>mc_gsf@ccee.org.br</a:t>
            </a:r>
          </a:p>
        </p:txBody>
      </p:sp>
      <p:pic>
        <p:nvPicPr>
          <p:cNvPr id="28" name="Gráfico 27" descr="E-mail com preenchimento sólido">
            <a:extLst>
              <a:ext uri="{FF2B5EF4-FFF2-40B4-BE49-F238E27FC236}">
                <a16:creationId xmlns:a16="http://schemas.microsoft.com/office/drawing/2014/main" id="{363AF06C-4A82-5668-8A63-CA4501917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02986" y="1600315"/>
            <a:ext cx="613064" cy="613064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04D27B2D-3B1F-E818-3474-FA58969D96C4}"/>
              </a:ext>
            </a:extLst>
          </p:cNvPr>
          <p:cNvGrpSpPr/>
          <p:nvPr/>
        </p:nvGrpSpPr>
        <p:grpSpPr>
          <a:xfrm>
            <a:off x="851146" y="3701801"/>
            <a:ext cx="10800080" cy="784632"/>
            <a:chOff x="695960" y="2820224"/>
            <a:chExt cx="10800080" cy="784632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F1B34043-09DB-80C8-C8DD-D9D56031ACA9}"/>
                </a:ext>
              </a:extLst>
            </p:cNvPr>
            <p:cNvSpPr/>
            <p:nvPr/>
          </p:nvSpPr>
          <p:spPr>
            <a:xfrm>
              <a:off x="695960" y="2820224"/>
              <a:ext cx="10800080" cy="7846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ECD521C1-B709-38FB-212F-36920F649CB8}"/>
                </a:ext>
              </a:extLst>
            </p:cNvPr>
            <p:cNvSpPr txBox="1"/>
            <p:nvPr/>
          </p:nvSpPr>
          <p:spPr>
            <a:xfrm>
              <a:off x="960620" y="3027874"/>
              <a:ext cx="102707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/>
                <a:t>I. Identificação – Razão social, CNPJ, código do agente</a:t>
              </a: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F0E54CC3-61F5-9749-CFED-B3855333C85A}"/>
              </a:ext>
            </a:extLst>
          </p:cNvPr>
          <p:cNvGrpSpPr/>
          <p:nvPr/>
        </p:nvGrpSpPr>
        <p:grpSpPr>
          <a:xfrm>
            <a:off x="851146" y="4845166"/>
            <a:ext cx="10800080" cy="1052714"/>
            <a:chOff x="695960" y="2820224"/>
            <a:chExt cx="10800080" cy="808261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6F512D21-09F2-38FB-3B82-9326DC0AF3B0}"/>
                </a:ext>
              </a:extLst>
            </p:cNvPr>
            <p:cNvSpPr/>
            <p:nvPr/>
          </p:nvSpPr>
          <p:spPr>
            <a:xfrm>
              <a:off x="695960" y="2820224"/>
              <a:ext cx="10800080" cy="7846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C5350BE5-2945-6861-E59B-2FF1B70A84BC}"/>
                </a:ext>
              </a:extLst>
            </p:cNvPr>
            <p:cNvSpPr txBox="1"/>
            <p:nvPr/>
          </p:nvSpPr>
          <p:spPr>
            <a:xfrm>
              <a:off x="960620" y="2982154"/>
              <a:ext cx="102707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/>
                <a:t>II. Anexo do e-mail – Termo de Compromisso e Aceitação das Condições do Edital do Mecanismo (Anexo II do Edital)</a:t>
              </a:r>
              <a:endParaRPr lang="pt-BR">
                <a:solidFill>
                  <a:srgbClr val="FF0000"/>
                </a:solidFill>
              </a:endParaRP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CBE345-8C0F-8952-C6F7-94FC8D6E861E}"/>
              </a:ext>
            </a:extLst>
          </p:cNvPr>
          <p:cNvSpPr txBox="1"/>
          <p:nvPr/>
        </p:nvSpPr>
        <p:spPr>
          <a:xfrm>
            <a:off x="851146" y="1772844"/>
            <a:ext cx="41877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>
                <a:solidFill>
                  <a:srgbClr val="002451"/>
                </a:solidFill>
                <a:latin typeface="Calibri Light" panose="020F0302020204030204"/>
              </a:rPr>
              <a:t>O e-mail deve conter a seguinte estrutura:</a:t>
            </a:r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34AD488-8A7C-F506-8D8C-11844737874C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sp>
        <p:nvSpPr>
          <p:cNvPr id="16" name="Retângulo: Cantos Diagonais Recortados 15">
            <a:extLst>
              <a:ext uri="{FF2B5EF4-FFF2-40B4-BE49-F238E27FC236}">
                <a16:creationId xmlns:a16="http://schemas.microsoft.com/office/drawing/2014/main" id="{3F612430-7333-26FC-E1F0-7F6AAC4E993E}"/>
              </a:ext>
            </a:extLst>
          </p:cNvPr>
          <p:cNvSpPr/>
          <p:nvPr/>
        </p:nvSpPr>
        <p:spPr>
          <a:xfrm flipH="1">
            <a:off x="1103874" y="860864"/>
            <a:ext cx="9984252" cy="4778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COMPRADOR – Compra os montantes financeiros para obter extensão de outorga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4421008-E5EE-A8A0-AB9E-CAB3D53F5279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21" name="Retângulo: Cantos Diagonais Recortados 20">
              <a:extLst>
                <a:ext uri="{FF2B5EF4-FFF2-40B4-BE49-F238E27FC236}">
                  <a16:creationId xmlns:a16="http://schemas.microsoft.com/office/drawing/2014/main" id="{A54E313F-9F6E-E307-D462-3847FD87B7EB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C7F0BDC8-521D-5D25-228E-697A730F9F1B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4269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E92A3-24CA-20F5-0386-4D687EBA0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38EB1F25-04A4-5AAA-1E70-A7F953BE2EDF}"/>
              </a:ext>
            </a:extLst>
          </p:cNvPr>
          <p:cNvGrpSpPr/>
          <p:nvPr/>
        </p:nvGrpSpPr>
        <p:grpSpPr>
          <a:xfrm>
            <a:off x="851146" y="2346576"/>
            <a:ext cx="10800080" cy="784632"/>
            <a:chOff x="695960" y="2820224"/>
            <a:chExt cx="10800080" cy="784632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071D55E1-92F8-1DA7-9A8C-39D3046F75C9}"/>
                </a:ext>
              </a:extLst>
            </p:cNvPr>
            <p:cNvSpPr/>
            <p:nvPr/>
          </p:nvSpPr>
          <p:spPr>
            <a:xfrm>
              <a:off x="695960" y="2820224"/>
              <a:ext cx="10800080" cy="7846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447A2FD8-0FCF-6043-DDFB-3BC74BE84B9C}"/>
                </a:ext>
              </a:extLst>
            </p:cNvPr>
            <p:cNvSpPr txBox="1"/>
            <p:nvPr/>
          </p:nvSpPr>
          <p:spPr>
            <a:xfrm>
              <a:off x="960620" y="2889374"/>
              <a:ext cx="1027076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b="1"/>
                <a:t>Assunto do e-mail: </a:t>
              </a:r>
              <a:r>
                <a:rPr lang="pt-BR"/>
                <a:t>APORTE de GARANTIA DE PROPOSTA do MECANISMO CONCORRENCIAL GSF – Edital nº 01/2025 – CCEE</a:t>
              </a:r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3FE2891-2228-7C41-1E15-A8C524987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5F08F86-27BC-F677-7F36-3EA5AFF0A316}"/>
              </a:ext>
            </a:extLst>
          </p:cNvPr>
          <p:cNvSpPr txBox="1"/>
          <p:nvPr/>
        </p:nvSpPr>
        <p:spPr>
          <a:xfrm>
            <a:off x="4049487" y="1816186"/>
            <a:ext cx="7761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/>
              <a:t>Destinatário: </a:t>
            </a:r>
            <a:r>
              <a:rPr lang="pt-BR" b="1">
                <a:solidFill>
                  <a:schemeClr val="accent4"/>
                </a:solidFill>
              </a:rPr>
              <a:t>leilao.ccee@bradesco.com.br </a:t>
            </a:r>
            <a:r>
              <a:rPr lang="pt-BR"/>
              <a:t>com cópia para </a:t>
            </a:r>
            <a:r>
              <a:rPr lang="pt-BR" b="1">
                <a:solidFill>
                  <a:schemeClr val="accent4"/>
                </a:solidFill>
              </a:rPr>
              <a:t>mc_gsf@ccee.org.br</a:t>
            </a:r>
          </a:p>
        </p:txBody>
      </p:sp>
      <p:pic>
        <p:nvPicPr>
          <p:cNvPr id="28" name="Gráfico 27" descr="E-mail com preenchimento sólido">
            <a:extLst>
              <a:ext uri="{FF2B5EF4-FFF2-40B4-BE49-F238E27FC236}">
                <a16:creationId xmlns:a16="http://schemas.microsoft.com/office/drawing/2014/main" id="{B5A2AEDB-E964-E054-C63E-4EDA1664B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4512" y="1631217"/>
            <a:ext cx="613064" cy="613064"/>
          </a:xfrm>
          <a:prstGeom prst="rect">
            <a:avLst/>
          </a:prstGeom>
        </p:spPr>
      </p:pic>
      <p:grpSp>
        <p:nvGrpSpPr>
          <p:cNvPr id="23" name="Agrupar 22">
            <a:extLst>
              <a:ext uri="{FF2B5EF4-FFF2-40B4-BE49-F238E27FC236}">
                <a16:creationId xmlns:a16="http://schemas.microsoft.com/office/drawing/2014/main" id="{68E00875-8F32-8C11-D8B8-09F9B62D11F4}"/>
              </a:ext>
            </a:extLst>
          </p:cNvPr>
          <p:cNvGrpSpPr/>
          <p:nvPr/>
        </p:nvGrpSpPr>
        <p:grpSpPr>
          <a:xfrm>
            <a:off x="851146" y="3489941"/>
            <a:ext cx="10800080" cy="784632"/>
            <a:chOff x="695960" y="2820224"/>
            <a:chExt cx="10800080" cy="784632"/>
          </a:xfrm>
        </p:grpSpPr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25F62111-41CA-9851-3D2A-7A92E241C3AA}"/>
                </a:ext>
              </a:extLst>
            </p:cNvPr>
            <p:cNvSpPr/>
            <p:nvPr/>
          </p:nvSpPr>
          <p:spPr>
            <a:xfrm>
              <a:off x="695960" y="2820224"/>
              <a:ext cx="10800080" cy="7846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30902A41-A5DF-E6A0-61DC-1438C2B3383A}"/>
                </a:ext>
              </a:extLst>
            </p:cNvPr>
            <p:cNvSpPr txBox="1"/>
            <p:nvPr/>
          </p:nvSpPr>
          <p:spPr>
            <a:xfrm>
              <a:off x="960620" y="3027874"/>
              <a:ext cx="102707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/>
                <a:t>I. Identificação – Razão social, CNPJ, código do agente, agência, conta corrente, valor aportado</a:t>
              </a:r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E6415E25-B68E-1484-CE0C-C0BC81AF2744}"/>
              </a:ext>
            </a:extLst>
          </p:cNvPr>
          <p:cNvSpPr txBox="1"/>
          <p:nvPr/>
        </p:nvSpPr>
        <p:spPr>
          <a:xfrm>
            <a:off x="1561177" y="5269779"/>
            <a:ext cx="4766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/>
              <a:t>*Valor de aporte</a:t>
            </a:r>
            <a:r>
              <a:rPr lang="pt-BR"/>
              <a:t>: R$ 250 mil / usina</a:t>
            </a:r>
          </a:p>
        </p:txBody>
      </p:sp>
      <p:pic>
        <p:nvPicPr>
          <p:cNvPr id="7" name="Imagem 6" descr="Ícone&#10;&#10;O conteúdo gerado por IA pode estar incorreto.">
            <a:extLst>
              <a:ext uri="{FF2B5EF4-FFF2-40B4-BE49-F238E27FC236}">
                <a16:creationId xmlns:a16="http://schemas.microsoft.com/office/drawing/2014/main" id="{4DEAE7C2-9EE9-64E2-C27D-C542E9069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46" y="5062129"/>
            <a:ext cx="784632" cy="784632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A8BDC6A4-9A9C-F910-A344-E07E6CF32685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16C18182-904B-F5F7-0A83-5EEF400E1503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22" name="Retângulo: Cantos Diagonais Recortados 21">
              <a:extLst>
                <a:ext uri="{FF2B5EF4-FFF2-40B4-BE49-F238E27FC236}">
                  <a16:creationId xmlns:a16="http://schemas.microsoft.com/office/drawing/2014/main" id="{28E5701B-F1DD-1A01-13FA-BF307AF47E0B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F4C94CA-1801-1319-F47F-DF13A5747FA0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  <p:sp>
        <p:nvSpPr>
          <p:cNvPr id="29" name="Retângulo: Cantos Diagonais Recortados 28">
            <a:extLst>
              <a:ext uri="{FF2B5EF4-FFF2-40B4-BE49-F238E27FC236}">
                <a16:creationId xmlns:a16="http://schemas.microsoft.com/office/drawing/2014/main" id="{A143A7CE-1C7E-4472-69E3-6D35387ABFA8}"/>
              </a:ext>
            </a:extLst>
          </p:cNvPr>
          <p:cNvSpPr/>
          <p:nvPr/>
        </p:nvSpPr>
        <p:spPr>
          <a:xfrm flipH="1">
            <a:off x="1103874" y="860864"/>
            <a:ext cx="9984252" cy="4778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COMPRADOR – Compra os montantes financeiros para obter extensão de outorga</a:t>
            </a:r>
          </a:p>
        </p:txBody>
      </p:sp>
    </p:spTree>
    <p:extLst>
      <p:ext uri="{BB962C8B-B14F-4D97-AF65-F5344CB8AC3E}">
        <p14:creationId xmlns:p14="http://schemas.microsoft.com/office/powerpoint/2010/main" val="2554679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D206B-AE71-79A2-0347-7D9BA8411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7F55DF34-6A28-A890-7056-FAC411C5D62B}"/>
              </a:ext>
            </a:extLst>
          </p:cNvPr>
          <p:cNvSpPr txBox="1"/>
          <p:nvPr/>
        </p:nvSpPr>
        <p:spPr>
          <a:xfrm>
            <a:off x="862648" y="1649888"/>
            <a:ext cx="1027076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Em caso de consórcio: </a:t>
            </a:r>
            <a:endParaRPr lang="pt-BR" sz="2800" b="1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Apenas um consorciado atuará como </a:t>
            </a:r>
            <a:r>
              <a:rPr lang="pt-BR" b="1"/>
              <a:t>COMPRADOR</a:t>
            </a:r>
            <a:endParaRPr lang="pt-BR" sz="2800" b="1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O consorciado agente da CCEE será o responsável exclusivo por obter a anuência expressa dos demais consorciados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Em caso de documentação duplicada de habilitação para o mesmo empreendimento:</a:t>
            </a:r>
            <a:endParaRPr lang="pt-BR" sz="2800" b="1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A CCEE poderá solicitar o saneamento aos </a:t>
            </a:r>
            <a:r>
              <a:rPr lang="pt-BR" b="1"/>
              <a:t>COMPRADORES</a:t>
            </a:r>
            <a:endParaRPr lang="pt-BR" sz="2800" b="1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Respeitar o prazo previsto no cronograma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BB418D-92EC-B038-31C9-87DAA8408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 - Detalhes</a:t>
            </a:r>
          </a:p>
        </p:txBody>
      </p:sp>
      <p:sp>
        <p:nvSpPr>
          <p:cNvPr id="8" name="Retângulo: Cantos Diagonais Recortados 7">
            <a:extLst>
              <a:ext uri="{FF2B5EF4-FFF2-40B4-BE49-F238E27FC236}">
                <a16:creationId xmlns:a16="http://schemas.microsoft.com/office/drawing/2014/main" id="{6403E430-8DD1-EFA0-3EC8-71454E42E1DB}"/>
              </a:ext>
            </a:extLst>
          </p:cNvPr>
          <p:cNvSpPr/>
          <p:nvPr/>
        </p:nvSpPr>
        <p:spPr>
          <a:xfrm flipH="1">
            <a:off x="1640686" y="805131"/>
            <a:ext cx="8910628" cy="4778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COMPRADOR – Compra os montantes financeiros para obter extensão de outorga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DB00BF4-AA4B-48A8-D958-EBFC9D60583C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25D93E0-BD0A-6CE6-51DC-32B5A955B2AA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5" name="Retângulo: Cantos Diagonais Recortados 4">
              <a:extLst>
                <a:ext uri="{FF2B5EF4-FFF2-40B4-BE49-F238E27FC236}">
                  <a16:creationId xmlns:a16="http://schemas.microsoft.com/office/drawing/2014/main" id="{9E388D31-37E3-B520-FB82-3263620AFA60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A08EBE9E-5DC1-B3E2-C585-1030CC57E388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767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5623F-92CF-AC97-C7FA-E808D0E2D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1736A392-FE42-FB4F-C5F6-23102BEFF23F}"/>
              </a:ext>
            </a:extLst>
          </p:cNvPr>
          <p:cNvSpPr txBox="1"/>
          <p:nvPr/>
        </p:nvSpPr>
        <p:spPr>
          <a:xfrm>
            <a:off x="618066" y="1477843"/>
            <a:ext cx="11273742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Documentos do COMPRADOR e PROPONENTE devem ser:</a:t>
            </a:r>
            <a:endParaRPr lang="pt-BR" sz="2800" b="1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Datados e em formato nato-digital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Assinados com certificado digital (e-CPF, ICP-Brasil)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Com nome legível e cargo do signatário</a:t>
            </a:r>
            <a:endParaRPr lang="pt-BR" b="1">
              <a:solidFill>
                <a:schemeClr val="accent5">
                  <a:lumMod val="50000"/>
                </a:schemeClr>
              </a:solidFill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b="1">
              <a:solidFill>
                <a:schemeClr val="accent5">
                  <a:lumMod val="50000"/>
                </a:schemeClr>
              </a:solidFill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PROPONENTE e COMPRADOR - Representantes Legais são os registrados na Plataforma Cadastral da CCEE, conforme PdC Submódulo 1.1</a:t>
            </a:r>
            <a:endParaRPr lang="pt-BR" sz="2800" b="1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A CCEE pode solicitar documentos originais ou atualização cadastral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É obrigação manter o cadastro sempre atualizado (PdC Submódulo 1.2)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Se o INTERESSADO não tiver acesso à Plataforma Cadastral, deve:</a:t>
            </a:r>
            <a:endParaRPr lang="pt-BR" sz="2800" b="1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Enviar atos constitutivos e comprovação dos poderes do(s) representante(s) legal(is)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Enviar por e-mail (mc_gsf@ccee.org.br) ou via física impressa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Junto aos documentos exigidos no item 2.1.1 do Edital, conforme Anexo II ou III do Edital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FADF8A-B515-4815-0D83-AA6E3EE1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 - Detalhes</a:t>
            </a:r>
          </a:p>
        </p:txBody>
      </p:sp>
      <p:sp>
        <p:nvSpPr>
          <p:cNvPr id="3" name="Retângulo: Cantos Diagonais Recortados 2">
            <a:extLst>
              <a:ext uri="{FF2B5EF4-FFF2-40B4-BE49-F238E27FC236}">
                <a16:creationId xmlns:a16="http://schemas.microsoft.com/office/drawing/2014/main" id="{D104262B-A5DF-B942-5CD8-252F5E0D38A5}"/>
              </a:ext>
            </a:extLst>
          </p:cNvPr>
          <p:cNvSpPr/>
          <p:nvPr/>
        </p:nvSpPr>
        <p:spPr>
          <a:xfrm flipH="1">
            <a:off x="1640686" y="805131"/>
            <a:ext cx="8910628" cy="4778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PROPONENTE E COMPRADOR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B3ADE8A-D8BB-9268-5DFC-7B413C691A3D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97F5FAA-C24E-477E-430E-CC9AE5DC9B92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6" name="Retângulo: Cantos Diagonais Recortados 5">
              <a:extLst>
                <a:ext uri="{FF2B5EF4-FFF2-40B4-BE49-F238E27FC236}">
                  <a16:creationId xmlns:a16="http://schemas.microsoft.com/office/drawing/2014/main" id="{572371EA-BFA2-2EB3-43F7-96B10211976A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2DB77172-D480-9417-6378-D3100776504B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7092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F0164-943C-5F22-6563-41C5418D7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AE07F3C3-EAF5-4403-0852-D752266C91FD}"/>
              </a:ext>
            </a:extLst>
          </p:cNvPr>
          <p:cNvSpPr txBox="1"/>
          <p:nvPr/>
        </p:nvSpPr>
        <p:spPr>
          <a:xfrm>
            <a:off x="618066" y="1649888"/>
            <a:ext cx="1127374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Se o Representante Legal for diretor, seus poderes serão comprovados por:</a:t>
            </a:r>
            <a:endParaRPr lang="pt-BR" sz="2800" b="1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Contrato Social e/ou Estatuto Social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Últimos atos de eleição da diretoria vigente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/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Se o Representante Legal não for diretor, deve apresentar:</a:t>
            </a:r>
            <a:endParaRPr lang="pt-BR" sz="2800" b="1">
              <a:solidFill>
                <a:schemeClr val="accent5">
                  <a:lumMod val="50000"/>
                </a:schemeClr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Procuração (pública ou particular com firma reconhecida)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E também o Contrato/Estatuto Social e os atos de eleição da diretoria atual</a:t>
            </a:r>
            <a:endParaRPr lang="pt-BR" sz="28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FA825E-480A-669D-E4DA-B7A5DAA0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 - Detalhes</a:t>
            </a:r>
          </a:p>
        </p:txBody>
      </p:sp>
      <p:sp>
        <p:nvSpPr>
          <p:cNvPr id="6" name="Retângulo: Cantos Diagonais Recortados 5">
            <a:extLst>
              <a:ext uri="{FF2B5EF4-FFF2-40B4-BE49-F238E27FC236}">
                <a16:creationId xmlns:a16="http://schemas.microsoft.com/office/drawing/2014/main" id="{2AC97BF4-4800-55FD-9F65-8C8778A32DF2}"/>
              </a:ext>
            </a:extLst>
          </p:cNvPr>
          <p:cNvSpPr/>
          <p:nvPr/>
        </p:nvSpPr>
        <p:spPr>
          <a:xfrm flipH="1">
            <a:off x="1640686" y="805131"/>
            <a:ext cx="8910628" cy="4778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PROPONENTE E COMPRADOR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62D47EF-E406-9364-B562-680442EA649E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anexos,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C3B51C7C-FD7C-B0B1-E51D-01F66A2AE579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7" name="Retângulo: Cantos Diagonais Recortados 6">
              <a:extLst>
                <a:ext uri="{FF2B5EF4-FFF2-40B4-BE49-F238E27FC236}">
                  <a16:creationId xmlns:a16="http://schemas.microsoft.com/office/drawing/2014/main" id="{3D5BBCB3-8046-AB45-44A1-721333699F69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32EB928B-59EB-3E13-371A-27BA33D5FC53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6250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BA71B-C8A1-E0B3-BD5B-5F0AD6537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452CE59D-B07C-22A3-E21C-57AF90EB28B7}"/>
              </a:ext>
            </a:extLst>
          </p:cNvPr>
          <p:cNvSpPr txBox="1"/>
          <p:nvPr/>
        </p:nvSpPr>
        <p:spPr>
          <a:xfrm>
            <a:off x="618066" y="1728534"/>
            <a:ext cx="10961226" cy="3400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Se não for possível enviar com assinatura digital, os documentos devem ser enviados fisicamente, com firma reconhecida (item 2.9 do Edital)</a:t>
            </a:r>
            <a:endParaRPr lang="pt-BR" sz="2800"/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Devem ser entregues em envelope lacrado e identificado com: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Nome da </a:t>
            </a:r>
            <a:r>
              <a:rPr lang="pt-BR" b="1"/>
              <a:t>COMPRADORA</a:t>
            </a:r>
            <a:r>
              <a:rPr lang="pt-BR"/>
              <a:t> ou </a:t>
            </a:r>
            <a:r>
              <a:rPr lang="pt-BR" b="1"/>
              <a:t>PROPONENTE</a:t>
            </a:r>
            <a:endParaRPr lang="pt-BR" sz="2800" b="1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Assunto (conteúdo do envelope)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Endereçado à CCEE com identificação do mecanismo concorrencial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A via física deve ser entregue na sede da CCEE (Av. Paulista, 2.064 – 13º andar – SP), na data definida no cronograma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Entrega pode ser pessoalmente ou por correio (vale a data de recebimento, não de postagem)</a:t>
            </a:r>
            <a:endParaRPr lang="pt-BR" sz="280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O recebimento não garante análise imediata da documentação</a:t>
            </a:r>
            <a:endParaRPr lang="pt-BR" sz="280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3DE64C-3FC5-B550-EEB7-9331FF424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 - Detalhes</a:t>
            </a:r>
          </a:p>
        </p:txBody>
      </p:sp>
      <p:sp>
        <p:nvSpPr>
          <p:cNvPr id="6" name="Retângulo: Cantos Diagonais Recortados 5">
            <a:extLst>
              <a:ext uri="{FF2B5EF4-FFF2-40B4-BE49-F238E27FC236}">
                <a16:creationId xmlns:a16="http://schemas.microsoft.com/office/drawing/2014/main" id="{803C6DC1-78E5-36CB-4C7F-2CA2D78FD7D5}"/>
              </a:ext>
            </a:extLst>
          </p:cNvPr>
          <p:cNvSpPr/>
          <p:nvPr/>
        </p:nvSpPr>
        <p:spPr>
          <a:xfrm flipH="1">
            <a:off x="1640686" y="805131"/>
            <a:ext cx="8910628" cy="4778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PROPONENTE E COMPRADOR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763DBDA-93EF-0C9D-C0F5-4625C8B96D1B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0537E82-68B3-C452-05C2-BE389BAF687D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7" name="Retângulo: Cantos Diagonais Recortados 6">
              <a:extLst>
                <a:ext uri="{FF2B5EF4-FFF2-40B4-BE49-F238E27FC236}">
                  <a16:creationId xmlns:a16="http://schemas.microsoft.com/office/drawing/2014/main" id="{1E07D03D-DDE1-F9E8-0DA2-C46B4571CA2A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4EBE375-7380-8517-B8E7-ECB3BDF56086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7302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DF34B-1AB4-03AB-F4DD-B66EAEF1E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ixaDeTexto 13">
            <a:extLst>
              <a:ext uri="{FF2B5EF4-FFF2-40B4-BE49-F238E27FC236}">
                <a16:creationId xmlns:a16="http://schemas.microsoft.com/office/drawing/2014/main" id="{5E1F0C2E-B4F4-E316-772D-720F1A1CF380}"/>
              </a:ext>
            </a:extLst>
          </p:cNvPr>
          <p:cNvSpPr txBox="1"/>
          <p:nvPr/>
        </p:nvSpPr>
        <p:spPr>
          <a:xfrm>
            <a:off x="804776" y="1385233"/>
            <a:ext cx="10270761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A habilitação de </a:t>
            </a:r>
            <a:r>
              <a:rPr lang="pt-BR" b="1"/>
              <a:t>PROPONENTES</a:t>
            </a:r>
            <a:r>
              <a:rPr lang="pt-BR"/>
              <a:t> e </a:t>
            </a:r>
            <a:r>
              <a:rPr lang="pt-BR" b="1"/>
              <a:t>COMPRADORES</a:t>
            </a:r>
            <a:r>
              <a:rPr lang="pt-BR"/>
              <a:t> depende: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Do cumprimento das normas e requisitos do Edital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Do atendimento às regras do Manual de Habilitação (Anexo I)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b="1"/>
              <a:t>COMPRADOR</a:t>
            </a:r>
            <a:r>
              <a:rPr lang="pt-BR"/>
              <a:t> e </a:t>
            </a:r>
            <a:r>
              <a:rPr lang="pt-BR" b="1"/>
              <a:t>PROPONENTE</a:t>
            </a:r>
            <a:r>
              <a:rPr lang="pt-BR"/>
              <a:t> são responsáveis por seus dados e documentos, incluindo: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Controle, veracidade e atualização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Substituição em caso de alterações ou vencimento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A CCEE pode solicitar diligências para: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Corrigir falhas, complementar documentos ou ajustar formalidades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O prazo para atendimento será definido pela CCEE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Se não houver resposta, a CCEE fará a avaliação com base na documentação disponível</a:t>
            </a:r>
          </a:p>
          <a:p>
            <a:pPr marL="285750" lvl="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/>
              <a:t>O </a:t>
            </a:r>
            <a:r>
              <a:rPr lang="pt-BR" b="1"/>
              <a:t>COMPRADOR</a:t>
            </a:r>
            <a:r>
              <a:rPr lang="pt-BR"/>
              <a:t> deve verificar as datas de fim de outorga dos empreendimentos (Anexo VI)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Se houver divergência, deve solicitar alteração por e-mail (</a:t>
            </a:r>
            <a:r>
              <a:rPr lang="pt-BR" b="1">
                <a:solidFill>
                  <a:schemeClr val="accent4">
                    <a:lumMod val="75000"/>
                  </a:schemeClr>
                </a:solidFill>
              </a:rPr>
              <a:t>mc_gsf@ccee.org.br</a:t>
            </a:r>
            <a:r>
              <a:rPr lang="pt-BR"/>
              <a:t>) até o prazo final de habilitação, com documentos comprobatórios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/>
              <a:t>A CCEE analisará o pedido e informará sua decisão até o prazo de divulgação da habilitação (29/07/2025)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76A303-56BE-CAD9-04DE-8C2213E91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 - Detalhes</a:t>
            </a:r>
          </a:p>
        </p:txBody>
      </p:sp>
      <p:sp>
        <p:nvSpPr>
          <p:cNvPr id="3" name="Retângulo: Cantos Diagonais Recortados 2">
            <a:extLst>
              <a:ext uri="{FF2B5EF4-FFF2-40B4-BE49-F238E27FC236}">
                <a16:creationId xmlns:a16="http://schemas.microsoft.com/office/drawing/2014/main" id="{7E20699E-08D6-F696-035F-799F4B061481}"/>
              </a:ext>
            </a:extLst>
          </p:cNvPr>
          <p:cNvSpPr/>
          <p:nvPr/>
        </p:nvSpPr>
        <p:spPr>
          <a:xfrm flipH="1">
            <a:off x="1640686" y="747257"/>
            <a:ext cx="8910628" cy="4778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Habilitação dos Proponentes, Compradores e dos Empreendimentos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BA965E9-A8A9-D329-F8DD-2574496F0A1C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60909013-22EE-D051-F40C-852C7896A08A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6" name="Retângulo: Cantos Diagonais Recortados 5">
              <a:extLst>
                <a:ext uri="{FF2B5EF4-FFF2-40B4-BE49-F238E27FC236}">
                  <a16:creationId xmlns:a16="http://schemas.microsoft.com/office/drawing/2014/main" id="{0162BF5F-B331-5CDD-4685-0200E7AA4C6B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94FFED90-BA77-971F-E705-D2BEE8E88160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7859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F16CE-69EA-0090-92E5-17D4B3211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9826259E-92D1-BF4A-FF7A-44D385C67D3B}"/>
              </a:ext>
            </a:extLst>
          </p:cNvPr>
          <p:cNvSpPr txBox="1"/>
          <p:nvPr/>
        </p:nvSpPr>
        <p:spPr>
          <a:xfrm>
            <a:off x="6400799" y="2105561"/>
            <a:ext cx="50919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pt-BR" sz="400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Mecanismo Concorrencial</a:t>
            </a:r>
          </a:p>
          <a:p>
            <a:pPr algn="r">
              <a:buClr>
                <a:schemeClr val="accent6"/>
              </a:buClr>
            </a:pPr>
            <a:r>
              <a:rPr lang="pt-BR" sz="3200" dirty="0">
                <a:solidFill>
                  <a:schemeClr val="accent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sistemática</a:t>
            </a:r>
            <a:endParaRPr lang="pt-BR" sz="4000" dirty="0">
              <a:solidFill>
                <a:schemeClr val="accent2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92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2">
            <a:extLst>
              <a:ext uri="{FF2B5EF4-FFF2-40B4-BE49-F238E27FC236}">
                <a16:creationId xmlns:a16="http://schemas.microsoft.com/office/drawing/2014/main" id="{00CF742B-25AD-1036-D1B7-A8B173DB5A4B}"/>
              </a:ext>
            </a:extLst>
          </p:cNvPr>
          <p:cNvSpPr txBox="1">
            <a:spLocks/>
          </p:cNvSpPr>
          <p:nvPr/>
        </p:nvSpPr>
        <p:spPr>
          <a:xfrm>
            <a:off x="284922" y="231457"/>
            <a:ext cx="10032096" cy="4468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pt-BR" sz="1800" b="1">
              <a:solidFill>
                <a:srgbClr val="06038D"/>
              </a:solidFill>
              <a:ea typeface="Inter Light" panose="02000503000000020004" pitchFamily="2" charset="0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01F86110-9971-EA63-3C39-9A51C2D0EAE2}"/>
              </a:ext>
            </a:extLst>
          </p:cNvPr>
          <p:cNvGrpSpPr/>
          <p:nvPr/>
        </p:nvGrpSpPr>
        <p:grpSpPr>
          <a:xfrm>
            <a:off x="1235810" y="4924693"/>
            <a:ext cx="9599796" cy="810135"/>
            <a:chOff x="1465781" y="5672857"/>
            <a:chExt cx="9599796" cy="810135"/>
          </a:xfrm>
        </p:grpSpPr>
        <p:pic>
          <p:nvPicPr>
            <p:cNvPr id="5" name="Imagem 4" descr="Ícone&#10;&#10;Descrição gerada automaticamente">
              <a:extLst>
                <a:ext uri="{FF2B5EF4-FFF2-40B4-BE49-F238E27FC236}">
                  <a16:creationId xmlns:a16="http://schemas.microsoft.com/office/drawing/2014/main" id="{14275323-C074-8A5B-77CC-1B48B1A6A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5781" y="5672857"/>
              <a:ext cx="810135" cy="810135"/>
            </a:xfrm>
            <a:prstGeom prst="rect">
              <a:avLst/>
            </a:prstGeom>
          </p:spPr>
        </p:pic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74140F41-AC1A-EF59-9F9F-98C1EA2C9D2C}"/>
                </a:ext>
              </a:extLst>
            </p:cNvPr>
            <p:cNvSpPr txBox="1"/>
            <p:nvPr/>
          </p:nvSpPr>
          <p:spPr>
            <a:xfrm>
              <a:off x="2333777" y="5754760"/>
              <a:ext cx="8731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>
                  <a:latin typeface="+mj-lt"/>
                </a:rPr>
                <a:t>O evento está sendo gravado e será disponibilizado no </a:t>
              </a:r>
              <a:r>
                <a:rPr lang="pt-BR" b="1">
                  <a:latin typeface="+mj-lt"/>
                </a:rPr>
                <a:t>Portal do Aluno CCEE Academy </a:t>
              </a:r>
              <a:r>
                <a:rPr lang="pt-BR">
                  <a:latin typeface="+mj-lt"/>
                </a:rPr>
                <a:t>junto com a apresentação.</a:t>
              </a:r>
            </a:p>
          </p:txBody>
        </p:sp>
      </p:grpSp>
      <p:sp>
        <p:nvSpPr>
          <p:cNvPr id="4" name="Título 3">
            <a:extLst>
              <a:ext uri="{FF2B5EF4-FFF2-40B4-BE49-F238E27FC236}">
                <a16:creationId xmlns:a16="http://schemas.microsoft.com/office/drawing/2014/main" id="{08AE5E42-1693-1D3C-3840-70316C23A54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>
                <a:ea typeface="Inter Light" panose="02000503000000020004" pitchFamily="2" charset="0"/>
              </a:rPr>
              <a:t>mecanismo concorrencial - GSF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E36B4FD7-E5E2-B333-03C4-306B2E771169}"/>
              </a:ext>
            </a:extLst>
          </p:cNvPr>
          <p:cNvGrpSpPr/>
          <p:nvPr/>
        </p:nvGrpSpPr>
        <p:grpSpPr>
          <a:xfrm>
            <a:off x="32711" y="3251096"/>
            <a:ext cx="12191999" cy="1470676"/>
            <a:chOff x="0" y="3760001"/>
            <a:chExt cx="12191999" cy="1470676"/>
          </a:xfrm>
        </p:grpSpPr>
        <p:sp>
          <p:nvSpPr>
            <p:cNvPr id="16" name="Retângulo: Cantos Arredondados 15">
              <a:extLst>
                <a:ext uri="{FF2B5EF4-FFF2-40B4-BE49-F238E27FC236}">
                  <a16:creationId xmlns:a16="http://schemas.microsoft.com/office/drawing/2014/main" id="{FE00C77F-6C21-4D5A-8D44-C05D41E2F095}"/>
                </a:ext>
              </a:extLst>
            </p:cNvPr>
            <p:cNvSpPr/>
            <p:nvPr/>
          </p:nvSpPr>
          <p:spPr>
            <a:xfrm>
              <a:off x="0" y="3885582"/>
              <a:ext cx="12191999" cy="1254159"/>
            </a:xfrm>
            <a:prstGeom prst="roundRect">
              <a:avLst>
                <a:gd name="adj" fmla="val 0"/>
              </a:avLst>
            </a:prstGeom>
            <a:solidFill>
              <a:srgbClr val="CEE7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+mj-lt"/>
              </a:endParaRP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288BA5B-DB56-2F42-B173-03CCA2CE89E6}"/>
                </a:ext>
              </a:extLst>
            </p:cNvPr>
            <p:cNvSpPr txBox="1"/>
            <p:nvPr/>
          </p:nvSpPr>
          <p:spPr>
            <a:xfrm>
              <a:off x="1447800" y="4004830"/>
              <a:ext cx="83934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000">
                  <a:latin typeface="+mj-lt"/>
                </a:rPr>
                <a:t>As dúvidas podem ser enviadas preferencialmente </a:t>
              </a:r>
              <a:r>
                <a:rPr lang="pt-BR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por meio do bate-papo </a:t>
              </a:r>
              <a:r>
                <a:rPr lang="pt-BR" sz="2000">
                  <a:latin typeface="+mj-lt"/>
                </a:rPr>
                <a:t>e serão respondidas ao final da apresentação. Por favor, coloque sua</a:t>
              </a:r>
            </a:p>
            <a:p>
              <a:pPr algn="ctr"/>
              <a:r>
                <a:rPr lang="pt-BR" sz="2000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 </a:t>
              </a:r>
              <a:r>
                <a:rPr lang="pt-BR" sz="2000" b="1">
                  <a:solidFill>
                    <a:schemeClr val="accent4">
                      <a:lumMod val="75000"/>
                    </a:schemeClr>
                  </a:solidFill>
                  <a:latin typeface="+mj-lt"/>
                </a:rPr>
                <a:t>identificação (nome e empresa)</a:t>
              </a:r>
            </a:p>
          </p:txBody>
        </p:sp>
        <p:pic>
          <p:nvPicPr>
            <p:cNvPr id="10" name="Imagem 9" descr="Ícone&#10;&#10;Descrição gerada automaticamente">
              <a:extLst>
                <a:ext uri="{FF2B5EF4-FFF2-40B4-BE49-F238E27FC236}">
                  <a16:creationId xmlns:a16="http://schemas.microsoft.com/office/drawing/2014/main" id="{54E00352-F5D7-00DD-6F52-FDCAF32F8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0268" y="3760001"/>
              <a:ext cx="1470676" cy="1470676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D37970D-D2EA-BE76-4427-833F03E42B67}"/>
              </a:ext>
            </a:extLst>
          </p:cNvPr>
          <p:cNvGrpSpPr/>
          <p:nvPr/>
        </p:nvGrpSpPr>
        <p:grpSpPr>
          <a:xfrm>
            <a:off x="0" y="1340992"/>
            <a:ext cx="12191999" cy="1703150"/>
            <a:chOff x="0" y="1340992"/>
            <a:chExt cx="12191999" cy="1703150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CE46EDBB-9927-C860-5CB5-33167A62E7F0}"/>
                </a:ext>
              </a:extLst>
            </p:cNvPr>
            <p:cNvGrpSpPr/>
            <p:nvPr/>
          </p:nvGrpSpPr>
          <p:grpSpPr>
            <a:xfrm>
              <a:off x="0" y="1340992"/>
              <a:ext cx="12191999" cy="1703150"/>
              <a:chOff x="0" y="1920112"/>
              <a:chExt cx="12191999" cy="1703150"/>
            </a:xfrm>
          </p:grpSpPr>
          <p:sp>
            <p:nvSpPr>
              <p:cNvPr id="3" name="Retângulo: Cantos Arredondados 2">
                <a:extLst>
                  <a:ext uri="{FF2B5EF4-FFF2-40B4-BE49-F238E27FC236}">
                    <a16:creationId xmlns:a16="http://schemas.microsoft.com/office/drawing/2014/main" id="{83779306-C9FF-5E34-442B-7D9B429E79A2}"/>
                  </a:ext>
                </a:extLst>
              </p:cNvPr>
              <p:cNvSpPr/>
              <p:nvPr/>
            </p:nvSpPr>
            <p:spPr>
              <a:xfrm>
                <a:off x="0" y="1920112"/>
                <a:ext cx="12191999" cy="1703150"/>
              </a:xfrm>
              <a:prstGeom prst="roundRect">
                <a:avLst>
                  <a:gd name="adj" fmla="val 0"/>
                </a:avLst>
              </a:prstGeom>
              <a:solidFill>
                <a:srgbClr val="CEE7E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latin typeface="+mj-lt"/>
                </a:endParaRPr>
              </a:p>
            </p:txBody>
          </p:sp>
          <p:sp>
            <p:nvSpPr>
              <p:cNvPr id="26" name="CaixaDeTexto 25">
                <a:extLst>
                  <a:ext uri="{FF2B5EF4-FFF2-40B4-BE49-F238E27FC236}">
                    <a16:creationId xmlns:a16="http://schemas.microsoft.com/office/drawing/2014/main" id="{41F37A66-1DC0-2EB3-183B-2B5D5A76B373}"/>
                  </a:ext>
                </a:extLst>
              </p:cNvPr>
              <p:cNvSpPr txBox="1"/>
              <p:nvPr/>
            </p:nvSpPr>
            <p:spPr>
              <a:xfrm>
                <a:off x="2373085" y="2109968"/>
                <a:ext cx="939549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000">
                    <a:latin typeface="+mj-lt"/>
                  </a:rPr>
                  <a:t>Estabelece diretrizes para o </a:t>
                </a:r>
                <a:r>
                  <a:rPr lang="pt-BR" sz="2000" b="1">
                    <a:latin typeface="+mj-lt"/>
                  </a:rPr>
                  <a:t>mecanismo concorrencial centralizado </a:t>
                </a:r>
                <a:r>
                  <a:rPr lang="pt-BR" sz="2000">
                    <a:latin typeface="+mj-lt"/>
                  </a:rPr>
                  <a:t>de montantes financeiros não pagos na liquidação do Mercado de Curto Prazo - MCP decorrentes de ações judiciais em curso que requeiram isenção ou mitigação dos efeitos de riscos hidrológicos relacionados ao Mecanismo de Realocação de Energia - MRE</a:t>
                </a:r>
              </a:p>
            </p:txBody>
          </p:sp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872CEA0F-A2A9-D64D-A6F7-26BF941D1C40}"/>
                </a:ext>
              </a:extLst>
            </p:cNvPr>
            <p:cNvGrpSpPr/>
            <p:nvPr/>
          </p:nvGrpSpPr>
          <p:grpSpPr>
            <a:xfrm>
              <a:off x="423419" y="1680377"/>
              <a:ext cx="1622526" cy="1024381"/>
              <a:chOff x="423419" y="1405575"/>
              <a:chExt cx="1622526" cy="1024381"/>
            </a:xfrm>
          </p:grpSpPr>
          <p:pic>
            <p:nvPicPr>
              <p:cNvPr id="14" name="Imagem 13" descr="Logotipo&#10;&#10;O conteúdo gerado por IA pode estar incorreto.">
                <a:extLst>
                  <a:ext uri="{FF2B5EF4-FFF2-40B4-BE49-F238E27FC236}">
                    <a16:creationId xmlns:a16="http://schemas.microsoft.com/office/drawing/2014/main" id="{CE8B941F-49DD-061F-0554-5AC5137DA5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19" y="1405575"/>
                <a:ext cx="1024381" cy="1024381"/>
              </a:xfrm>
              <a:prstGeom prst="rect">
                <a:avLst/>
              </a:prstGeom>
            </p:spPr>
          </p:pic>
          <p:pic>
            <p:nvPicPr>
              <p:cNvPr id="9" name="Imagem 8" descr="Ícone&#10;&#10;O conteúdo gerado por IA pode estar incorreto.">
                <a:extLst>
                  <a:ext uri="{FF2B5EF4-FFF2-40B4-BE49-F238E27FC236}">
                    <a16:creationId xmlns:a16="http://schemas.microsoft.com/office/drawing/2014/main" id="{F2F9F199-D66B-3ED2-FF63-5A00BFBDB2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110079" y="1475604"/>
                <a:ext cx="935866" cy="935866"/>
              </a:xfrm>
              <a:prstGeom prst="rect">
                <a:avLst/>
              </a:prstGeom>
            </p:spPr>
          </p:pic>
        </p:grpSp>
      </p:grpSp>
      <p:pic>
        <p:nvPicPr>
          <p:cNvPr id="18" name="Imagem 17" descr="Desenho de uma placa&#10;&#10;O conteúdo gerado por IA pode estar incorreto.">
            <a:extLst>
              <a:ext uri="{FF2B5EF4-FFF2-40B4-BE49-F238E27FC236}">
                <a16:creationId xmlns:a16="http://schemas.microsoft.com/office/drawing/2014/main" id="{01FB2110-ACF0-DAA6-FB5C-84519A186E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39" y="5816408"/>
            <a:ext cx="1472719" cy="81013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7BBEE48B-E809-829A-A10A-CC9ACB93998D}"/>
              </a:ext>
            </a:extLst>
          </p:cNvPr>
          <p:cNvSpPr txBox="1"/>
          <p:nvPr/>
        </p:nvSpPr>
        <p:spPr>
          <a:xfrm>
            <a:off x="5696041" y="961192"/>
            <a:ext cx="6279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>
                <a:solidFill>
                  <a:schemeClr val="accent4">
                    <a:lumMod val="75000"/>
                  </a:schemeClr>
                </a:solidFill>
              </a:rPr>
              <a:t>PORTARIA NORMATIVA MME Nº 112, DE 17 DE JULHO DE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92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CF4E0-05F6-C783-491B-9BE44C195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60C7D116-6902-246C-9292-7570EB77C51E}"/>
              </a:ext>
            </a:extLst>
          </p:cNvPr>
          <p:cNvSpPr txBox="1"/>
          <p:nvPr/>
        </p:nvSpPr>
        <p:spPr>
          <a:xfrm>
            <a:off x="1140966" y="1714209"/>
            <a:ext cx="938504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algn="just">
              <a:defRPr>
                <a:latin typeface="Inter Light" panose="02000503000000020004"/>
                <a:ea typeface="Inter Light" panose="02000503000000020004" pitchFamily="2" charset="0"/>
              </a:defRPr>
            </a:lvl1pPr>
          </a:lstStyle>
          <a:p>
            <a:r>
              <a:rPr lang="pt-BR"/>
              <a:t>Menor valor do COMPRADOR habilitado para o limite máximo (7 anos) de extensão de outorga =</a:t>
            </a:r>
          </a:p>
          <a:p>
            <a:r>
              <a:rPr lang="pt-BR"/>
              <a:t> </a:t>
            </a:r>
          </a:p>
          <a:p>
            <a:r>
              <a:rPr lang="pt-BR" b="1"/>
              <a:t>R$ 2.000.000,00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178E0AF4-FFB9-93C4-D13E-022B152BAB04}"/>
              </a:ext>
            </a:extLst>
          </p:cNvPr>
          <p:cNvSpPr txBox="1"/>
          <p:nvPr/>
        </p:nvSpPr>
        <p:spPr>
          <a:xfrm>
            <a:off x="3358812" y="2129707"/>
            <a:ext cx="2622767" cy="553998"/>
          </a:xfrm>
          <a:prstGeom prst="rect">
            <a:avLst/>
          </a:prstGeom>
          <a:ln>
            <a:solidFill>
              <a:srgbClr val="419199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algn="just">
              <a:defRPr>
                <a:latin typeface="Inter Light" panose="02000503000000020004"/>
                <a:ea typeface="Inter Light" panose="02000503000000020004" pitchFamily="2" charset="0"/>
              </a:defRPr>
            </a:lvl1pPr>
          </a:lstStyle>
          <a:p>
            <a:pPr algn="ctr"/>
            <a:r>
              <a:rPr lang="pt-BR"/>
              <a:t>Valor dos Face dos Títulos </a:t>
            </a:r>
          </a:p>
          <a:p>
            <a:pPr algn="ctr"/>
            <a:r>
              <a:rPr lang="pt-BR"/>
              <a:t>= </a:t>
            </a:r>
            <a:r>
              <a:rPr lang="pt-BR" b="1"/>
              <a:t>R$ 1.000.000,00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E1C5C09-FC1F-9918-B51B-9834BE67797A}"/>
              </a:ext>
            </a:extLst>
          </p:cNvPr>
          <p:cNvCxnSpPr>
            <a:cxnSpLocks/>
          </p:cNvCxnSpPr>
          <p:nvPr/>
        </p:nvCxnSpPr>
        <p:spPr>
          <a:xfrm flipV="1">
            <a:off x="9809264" y="1272420"/>
            <a:ext cx="0" cy="4417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ítulo 2">
            <a:extLst>
              <a:ext uri="{FF2B5EF4-FFF2-40B4-BE49-F238E27FC236}">
                <a16:creationId xmlns:a16="http://schemas.microsoft.com/office/drawing/2014/main" id="{22FFA4B5-8A4C-9502-5ADE-7A059902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Valor de Face e Quantidade de Títulos</a:t>
            </a:r>
          </a:p>
        </p:txBody>
      </p:sp>
      <p:sp>
        <p:nvSpPr>
          <p:cNvPr id="14" name="Retângulo: Cantos Diagonais Recortados 13">
            <a:extLst>
              <a:ext uri="{FF2B5EF4-FFF2-40B4-BE49-F238E27FC236}">
                <a16:creationId xmlns:a16="http://schemas.microsoft.com/office/drawing/2014/main" id="{0765DAC7-963E-D95C-4942-7EE2B645AD42}"/>
              </a:ext>
            </a:extLst>
          </p:cNvPr>
          <p:cNvSpPr/>
          <p:nvPr/>
        </p:nvSpPr>
        <p:spPr>
          <a:xfrm flipH="1">
            <a:off x="1140966" y="1079355"/>
            <a:ext cx="9395307" cy="4963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COMPRADOR – Compra os montantes financeiros para obter extensão de outorga</a:t>
            </a:r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19E1BC54-8634-86D7-F8B7-76D3CC8A3826}"/>
              </a:ext>
            </a:extLst>
          </p:cNvPr>
          <p:cNvSpPr txBox="1"/>
          <p:nvPr/>
        </p:nvSpPr>
        <p:spPr>
          <a:xfrm>
            <a:off x="1264127" y="4392816"/>
            <a:ext cx="890036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>
                <a:latin typeface="Inter Light" panose="02000503000000020004"/>
                <a:ea typeface="Inter Light" panose="02000503000000020004" pitchFamily="2" charset="0"/>
              </a:rPr>
              <a:t>Soma dos valores dos montantes financeiros dos PROPONENTES habilitados = </a:t>
            </a:r>
          </a:p>
          <a:p>
            <a:pPr algn="just"/>
            <a:endParaRPr lang="pt-BR">
              <a:latin typeface="Inter Light" panose="02000503000000020004"/>
              <a:ea typeface="Inter Light" panose="02000503000000020004" pitchFamily="2" charset="0"/>
            </a:endParaRPr>
          </a:p>
          <a:p>
            <a:pPr algn="just"/>
            <a:r>
              <a:rPr lang="pt-BR" b="1">
                <a:latin typeface="Inter Light" panose="02000503000000020004"/>
                <a:ea typeface="Inter Light" panose="02000503000000020004" pitchFamily="2" charset="0"/>
              </a:rPr>
              <a:t>R$ 700.000.000,00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403CC377-E91D-D239-E5E9-55F1AC458100}"/>
              </a:ext>
            </a:extLst>
          </p:cNvPr>
          <p:cNvSpPr txBox="1"/>
          <p:nvPr/>
        </p:nvSpPr>
        <p:spPr>
          <a:xfrm>
            <a:off x="3509992" y="4969987"/>
            <a:ext cx="2320409" cy="830997"/>
          </a:xfrm>
          <a:prstGeom prst="rect">
            <a:avLst/>
          </a:prstGeom>
          <a:ln>
            <a:solidFill>
              <a:srgbClr val="419199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algn="just">
              <a:defRPr>
                <a:latin typeface="Inter Light" panose="02000503000000020004"/>
                <a:ea typeface="Inter Light" panose="02000503000000020004" pitchFamily="2" charset="0"/>
              </a:defRPr>
            </a:lvl1pPr>
          </a:lstStyle>
          <a:p>
            <a:pPr algn="ctr"/>
            <a:r>
              <a:rPr lang="pt-BR"/>
              <a:t>Total de Títulos em Disputa no Mecanismo </a:t>
            </a:r>
          </a:p>
          <a:p>
            <a:pPr algn="ctr"/>
            <a:r>
              <a:rPr lang="pt-BR"/>
              <a:t>= </a:t>
            </a:r>
            <a:r>
              <a:rPr lang="pt-BR" b="1"/>
              <a:t>700</a:t>
            </a:r>
          </a:p>
        </p:txBody>
      </p:sp>
      <p:sp>
        <p:nvSpPr>
          <p:cNvPr id="10" name="Retângulo: Cantos Diagonais Recortados 9">
            <a:extLst>
              <a:ext uri="{FF2B5EF4-FFF2-40B4-BE49-F238E27FC236}">
                <a16:creationId xmlns:a16="http://schemas.microsoft.com/office/drawing/2014/main" id="{BDD46352-7CD8-BB6B-8C5B-F2B86CABF807}"/>
              </a:ext>
            </a:extLst>
          </p:cNvPr>
          <p:cNvSpPr/>
          <p:nvPr/>
        </p:nvSpPr>
        <p:spPr>
          <a:xfrm flipH="1">
            <a:off x="1253859" y="3753288"/>
            <a:ext cx="9395307" cy="47785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PROPONENTE – Desiste e renuncia da ação e vende os montantes financeiros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F37A0EE9-9A6A-72D9-8E76-993A32DFD551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12" name="Retângulo: Cantos Diagonais Recortados 11">
              <a:extLst>
                <a:ext uri="{FF2B5EF4-FFF2-40B4-BE49-F238E27FC236}">
                  <a16:creationId xmlns:a16="http://schemas.microsoft.com/office/drawing/2014/main" id="{BD8FB77B-E2B3-D9B8-3312-6AC31D451D0A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00099C99-A4A7-FF4D-D4F9-78DE3B4FBC5B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Divulgação em 30/07/25</a:t>
              </a:r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A77C5B16-B138-5A2E-F723-7DF6D9575ADF}"/>
              </a:ext>
            </a:extLst>
          </p:cNvPr>
          <p:cNvGrpSpPr/>
          <p:nvPr/>
        </p:nvGrpSpPr>
        <p:grpSpPr>
          <a:xfrm>
            <a:off x="7196656" y="5300726"/>
            <a:ext cx="4553383" cy="1295589"/>
            <a:chOff x="695960" y="2820224"/>
            <a:chExt cx="10800080" cy="928704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5E1FDB46-3374-CA4B-131C-F8F3C6A11D00}"/>
                </a:ext>
              </a:extLst>
            </p:cNvPr>
            <p:cNvSpPr/>
            <p:nvPr/>
          </p:nvSpPr>
          <p:spPr>
            <a:xfrm>
              <a:off x="695960" y="2820224"/>
              <a:ext cx="10800080" cy="7846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967B0F1B-BD76-A52B-FC85-E169FBAFEF13}"/>
                </a:ext>
              </a:extLst>
            </p:cNvPr>
            <p:cNvSpPr txBox="1"/>
            <p:nvPr/>
          </p:nvSpPr>
          <p:spPr>
            <a:xfrm>
              <a:off x="960620" y="2888508"/>
              <a:ext cx="10270760" cy="8604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/>
                <a:t>Também será divulgada a estimativa do custo do mecanismo por título adquirido a ser paga pelos “ganhadores” do mecanismo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6303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0F455-7298-602A-062E-A5D287DEB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Diagonais Recortados 3">
            <a:extLst>
              <a:ext uri="{FF2B5EF4-FFF2-40B4-BE49-F238E27FC236}">
                <a16:creationId xmlns:a16="http://schemas.microsoft.com/office/drawing/2014/main" id="{D260A0EC-1D44-713F-2C9F-D3900D708E3A}"/>
              </a:ext>
            </a:extLst>
          </p:cNvPr>
          <p:cNvSpPr/>
          <p:nvPr/>
        </p:nvSpPr>
        <p:spPr>
          <a:xfrm flipH="1">
            <a:off x="1425775" y="998348"/>
            <a:ext cx="9348242" cy="396000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anose="02000503000000020004" pitchFamily="2" charset="0"/>
                <a:ea typeface="Inter Bold" panose="02000503000000020004" pitchFamily="2" charset="0"/>
                <a:cs typeface="+mn-cs"/>
              </a:rPr>
              <a:t>Sobre Submissão de Lances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9D712B13-9798-E3A1-5221-913F1D266C3E}"/>
              </a:ext>
            </a:extLst>
          </p:cNvPr>
          <p:cNvSpPr txBox="1"/>
          <p:nvPr/>
        </p:nvSpPr>
        <p:spPr>
          <a:xfrm>
            <a:off x="517071" y="1862666"/>
            <a:ext cx="11157858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/>
              <a:t>Qualquer contato cadastrado na Plataforma Cadastral da CCEE, à exceção de contatos oriundos de representação operacional, poderá ser indicado pelo </a:t>
            </a:r>
            <a:r>
              <a:rPr lang="pt-BR" b="1"/>
              <a:t>COMPRADOR</a:t>
            </a:r>
            <a:r>
              <a:rPr lang="pt-BR"/>
              <a:t> para a submissão de </a:t>
            </a:r>
            <a:r>
              <a:rPr lang="pt-BR" b="1"/>
              <a:t>LANCES</a:t>
            </a:r>
            <a:r>
              <a:rPr lang="pt-BR"/>
              <a:t> via </a:t>
            </a:r>
            <a:r>
              <a:rPr lang="pt-BR" b="1"/>
              <a:t>SISTEMA</a:t>
            </a:r>
            <a:r>
              <a:rPr lang="pt-BR"/>
              <a:t>. </a:t>
            </a:r>
            <a:r>
              <a:rPr lang="pt-BR" b="1">
                <a:solidFill>
                  <a:schemeClr val="accent5">
                    <a:lumMod val="60000"/>
                    <a:lumOff val="40000"/>
                  </a:schemeClr>
                </a:solidFill>
              </a:rPr>
              <a:t>– Nova Atribuição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/>
              <a:t>Os contatos cadastrados como Representante Legal ou Representante CCEE na Plataforma Cadastral da CCEE poderão indicar, via Plataforma Cadastral, o(s) contato(s) que será(</a:t>
            </a:r>
            <a:r>
              <a:rPr lang="pt-BR" err="1"/>
              <a:t>ão</a:t>
            </a:r>
            <a:r>
              <a:rPr lang="pt-BR"/>
              <a:t>) responsável(eis) pela Submissão de </a:t>
            </a:r>
            <a:r>
              <a:rPr lang="pt-BR" b="1"/>
              <a:t>LANCES</a:t>
            </a:r>
            <a:r>
              <a:rPr lang="pt-BR"/>
              <a:t> via </a:t>
            </a:r>
            <a:r>
              <a:rPr lang="pt-BR" b="1"/>
              <a:t>SISTEMA</a:t>
            </a:r>
            <a:r>
              <a:rPr lang="pt-BR"/>
              <a:t> no âmbito do </a:t>
            </a:r>
            <a:r>
              <a:rPr lang="pt-BR" b="1"/>
              <a:t>MECANISMO</a:t>
            </a:r>
            <a:r>
              <a:rPr lang="pt-BR"/>
              <a:t> </a:t>
            </a:r>
            <a:r>
              <a:rPr lang="pt-BR" b="1"/>
              <a:t>CONCORRENCIAL</a:t>
            </a:r>
            <a:r>
              <a:rPr lang="pt-BR"/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/>
              <a:t>As pessoas cadastradas na Plataforma Cadastral CCEE devem ter capacidade jurídica e técnica para atuar e representar o </a:t>
            </a:r>
            <a:r>
              <a:rPr lang="pt-BR" b="1"/>
              <a:t>COMPRADOR</a:t>
            </a:r>
            <a:r>
              <a:rPr lang="pt-BR"/>
              <a:t> no âmbito do </a:t>
            </a:r>
            <a:r>
              <a:rPr lang="pt-BR" b="1"/>
              <a:t>MECANISMO</a:t>
            </a:r>
            <a:r>
              <a:rPr lang="pt-BR"/>
              <a:t> </a:t>
            </a:r>
            <a:r>
              <a:rPr lang="pt-BR" b="1"/>
              <a:t>CONCORRENCIAL</a:t>
            </a:r>
            <a:r>
              <a:rPr lang="pt-BR"/>
              <a:t>, incluindo assinatura e/ou aceite eletrônico de documentos.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/>
              <a:t>É responsabilidade do </a:t>
            </a:r>
            <a:r>
              <a:rPr lang="pt-BR" b="1"/>
              <a:t>COMPRADOR</a:t>
            </a:r>
            <a:r>
              <a:rPr lang="pt-BR"/>
              <a:t> manter atualizado os dados dos contatos cadastrados na Plataforma Cadastral </a:t>
            </a:r>
            <a:r>
              <a:rPr lang="pt-BR" b="1"/>
              <a:t>CCEE</a:t>
            </a:r>
            <a:r>
              <a:rPr lang="pt-BR"/>
              <a:t> e do contato indicado para a submissão de </a:t>
            </a:r>
            <a:r>
              <a:rPr lang="pt-BR" b="1"/>
              <a:t>LANCES</a:t>
            </a:r>
            <a:r>
              <a:rPr lang="pt-BR"/>
              <a:t> via </a:t>
            </a:r>
            <a:r>
              <a:rPr lang="pt-BR" b="1"/>
              <a:t>SISTEMA</a:t>
            </a:r>
            <a:r>
              <a:rPr lang="pt-BR"/>
              <a:t> no âmbito do </a:t>
            </a:r>
            <a:r>
              <a:rPr lang="pt-BR" b="1"/>
              <a:t>MECANISMO</a:t>
            </a:r>
            <a:r>
              <a:rPr lang="pt-BR"/>
              <a:t> </a:t>
            </a:r>
            <a:r>
              <a:rPr lang="pt-BR" b="1"/>
              <a:t>CONCORRENCIAL</a:t>
            </a:r>
            <a:r>
              <a:rPr lang="pt-BR"/>
              <a:t>. 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Inter Bold" panose="02000503000000020004" pitchFamily="2" charset="0"/>
              <a:cs typeface="+mn-cs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4A93307-1B66-18A1-0EC1-E11812ADB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Sistemática de negociação: etapas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C52196D4-07A4-A516-27B4-6B5AE1F39F35}"/>
              </a:ext>
            </a:extLst>
          </p:cNvPr>
          <p:cNvGrpSpPr/>
          <p:nvPr/>
        </p:nvGrpSpPr>
        <p:grpSpPr>
          <a:xfrm>
            <a:off x="7543679" y="131800"/>
            <a:ext cx="3401192" cy="496002"/>
            <a:chOff x="7504362" y="52169"/>
            <a:chExt cx="3401192" cy="496002"/>
          </a:xfrm>
        </p:grpSpPr>
        <p:sp>
          <p:nvSpPr>
            <p:cNvPr id="9" name="Retângulo: Cantos Diagonais Recortados 8">
              <a:extLst>
                <a:ext uri="{FF2B5EF4-FFF2-40B4-BE49-F238E27FC236}">
                  <a16:creationId xmlns:a16="http://schemas.microsoft.com/office/drawing/2014/main" id="{3C6334E2-56FD-782C-5B40-382F79672E6C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645B5158-4FB9-1D7A-6D75-28A1CAC7259F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Realização em 01/08/25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48430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DA5C2-2AAF-678F-F82D-EB08A05EE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Diagonais Recortados 3">
            <a:extLst>
              <a:ext uri="{FF2B5EF4-FFF2-40B4-BE49-F238E27FC236}">
                <a16:creationId xmlns:a16="http://schemas.microsoft.com/office/drawing/2014/main" id="{B42E9B97-CD69-FC24-6924-76C27F57547C}"/>
              </a:ext>
            </a:extLst>
          </p:cNvPr>
          <p:cNvSpPr/>
          <p:nvPr/>
        </p:nvSpPr>
        <p:spPr>
          <a:xfrm flipH="1">
            <a:off x="1425775" y="998348"/>
            <a:ext cx="9348242" cy="396000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anose="02000503000000020004" pitchFamily="2" charset="0"/>
                <a:ea typeface="Inter Bold" panose="02000503000000020004" pitchFamily="2" charset="0"/>
                <a:cs typeface="+mn-cs"/>
              </a:rPr>
              <a:t>Sobre Submissão de Lances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9393DD08-C56C-EA6C-1FF9-D2C00A735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Sistemática de negociação: etapas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EA8C43C-E648-B0CB-4A03-F4443D885A21}"/>
              </a:ext>
            </a:extLst>
          </p:cNvPr>
          <p:cNvGrpSpPr/>
          <p:nvPr/>
        </p:nvGrpSpPr>
        <p:grpSpPr>
          <a:xfrm>
            <a:off x="7543679" y="131800"/>
            <a:ext cx="3401192" cy="496002"/>
            <a:chOff x="7504362" y="52169"/>
            <a:chExt cx="3401192" cy="496002"/>
          </a:xfrm>
        </p:grpSpPr>
        <p:sp>
          <p:nvSpPr>
            <p:cNvPr id="9" name="Retângulo: Cantos Diagonais Recortados 8">
              <a:extLst>
                <a:ext uri="{FF2B5EF4-FFF2-40B4-BE49-F238E27FC236}">
                  <a16:creationId xmlns:a16="http://schemas.microsoft.com/office/drawing/2014/main" id="{B753A155-E2AA-A525-5215-EB683E51B393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099A090E-82F1-169A-E87C-44451B70F76F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Realização em 01/08/25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BFE90C-A27A-1480-EE19-DE12D009A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6" y="1770523"/>
            <a:ext cx="10411968" cy="492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9163766B-88A9-EAEB-80AC-A4D4DF8FE931}"/>
              </a:ext>
            </a:extLst>
          </p:cNvPr>
          <p:cNvSpPr/>
          <p:nvPr/>
        </p:nvSpPr>
        <p:spPr>
          <a:xfrm>
            <a:off x="5495544" y="5029200"/>
            <a:ext cx="1563624" cy="192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68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B7BA6-0CB5-C572-1B85-74A99A240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Diagonais Recortados 3">
            <a:extLst>
              <a:ext uri="{FF2B5EF4-FFF2-40B4-BE49-F238E27FC236}">
                <a16:creationId xmlns:a16="http://schemas.microsoft.com/office/drawing/2014/main" id="{819E6E92-B902-9484-F5C4-844F33804626}"/>
              </a:ext>
            </a:extLst>
          </p:cNvPr>
          <p:cNvSpPr/>
          <p:nvPr/>
        </p:nvSpPr>
        <p:spPr>
          <a:xfrm flipH="1">
            <a:off x="675259" y="882104"/>
            <a:ext cx="9348242" cy="396000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anose="02000503000000020004" pitchFamily="2" charset="0"/>
                <a:ea typeface="Inter Bold" panose="02000503000000020004" pitchFamily="2" charset="0"/>
                <a:cs typeface="+mn-cs"/>
              </a:rPr>
              <a:t>Etapa Inicial –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anose="02000503000000020004" pitchFamily="2" charset="0"/>
                <a:ea typeface="Inter Bold" panose="02000503000000020004" pitchFamily="2" charset="0"/>
                <a:cs typeface="+mn-cs"/>
              </a:rPr>
              <a:t>oferta de apenas um LANCE inicial</a:t>
            </a:r>
            <a:endParaRPr kumimoji="0" lang="pt-BR" sz="16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 Bold" panose="02000503000000020004" pitchFamily="2" charset="0"/>
              <a:ea typeface="Inter Bold" panose="02000503000000020004" pitchFamily="2" charset="0"/>
              <a:cs typeface="+mn-cs"/>
            </a:endParaRPr>
          </a:p>
        </p:txBody>
      </p:sp>
      <p:sp>
        <p:nvSpPr>
          <p:cNvPr id="3" name="Retângulo: Cantos Diagonais Recortados 2">
            <a:extLst>
              <a:ext uri="{FF2B5EF4-FFF2-40B4-BE49-F238E27FC236}">
                <a16:creationId xmlns:a16="http://schemas.microsoft.com/office/drawing/2014/main" id="{503BCF87-3276-781A-6F49-51D3640BC176}"/>
              </a:ext>
            </a:extLst>
          </p:cNvPr>
          <p:cNvSpPr/>
          <p:nvPr/>
        </p:nvSpPr>
        <p:spPr>
          <a:xfrm flipH="1">
            <a:off x="618066" y="3067572"/>
            <a:ext cx="9405435" cy="396000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bg1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Etapa Contínua – oferta de LANCE a cada rodada com apenas o preço por título</a:t>
            </a: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4E5CED3-F6C0-15EE-2621-BC55A13B4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Sistemática de negociação: etapas</a:t>
            </a:r>
            <a:endParaRPr lang="pt-BR" sz="2400">
              <a:highlight>
                <a:srgbClr val="FFFF00"/>
              </a:highlight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75D8B69-5C05-C2EC-A70C-4E738608D7CE}"/>
              </a:ext>
            </a:extLst>
          </p:cNvPr>
          <p:cNvGrpSpPr/>
          <p:nvPr/>
        </p:nvGrpSpPr>
        <p:grpSpPr>
          <a:xfrm>
            <a:off x="7543679" y="131800"/>
            <a:ext cx="3401192" cy="496002"/>
            <a:chOff x="7504362" y="52169"/>
            <a:chExt cx="3401192" cy="496002"/>
          </a:xfrm>
        </p:grpSpPr>
        <p:sp>
          <p:nvSpPr>
            <p:cNvPr id="10" name="Retângulo: Cantos Diagonais Recortados 9">
              <a:extLst>
                <a:ext uri="{FF2B5EF4-FFF2-40B4-BE49-F238E27FC236}">
                  <a16:creationId xmlns:a16="http://schemas.microsoft.com/office/drawing/2014/main" id="{DC362908-3E48-27A3-D0C7-68E61FDE101F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BE39775C-8AF4-4F6F-C3E8-51CAE4D4B674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Realização em 01/08/25</a:t>
              </a:r>
            </a:p>
          </p:txBody>
        </p:sp>
      </p:grpSp>
      <p:sp>
        <p:nvSpPr>
          <p:cNvPr id="12" name="TextBox 15">
            <a:extLst>
              <a:ext uri="{FF2B5EF4-FFF2-40B4-BE49-F238E27FC236}">
                <a16:creationId xmlns:a16="http://schemas.microsoft.com/office/drawing/2014/main" id="{85BF866B-D0AB-CFFB-6594-971369CB45EA}"/>
              </a:ext>
            </a:extLst>
          </p:cNvPr>
          <p:cNvSpPr txBox="1"/>
          <p:nvPr/>
        </p:nvSpPr>
        <p:spPr>
          <a:xfrm>
            <a:off x="675255" y="1466693"/>
            <a:ext cx="1079898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Bold" panose="02000503000000020004" pitchFamily="2" charset="0"/>
              </a:rPr>
              <a:t>Informações do LANCE</a:t>
            </a:r>
            <a:r>
              <a:rPr lang="pt-BR" sz="1600" b="1">
                <a:latin typeface="Inter Light" panose="02000503000000020004"/>
                <a:ea typeface="Inter Bold" panose="02000503000000020004" pitchFamily="2" charset="0"/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Light" panose="02000503000000020004" pitchFamily="2" charset="0"/>
              </a:rPr>
              <a:t>Identificação da usina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>
                <a:latin typeface="Inter Light" panose="02000503000000020004"/>
                <a:ea typeface="Inter Light" panose="02000503000000020004" pitchFamily="2" charset="0"/>
              </a:rPr>
              <a:t>Quantidade de títulos requeridos </a:t>
            </a:r>
            <a:r>
              <a:rPr lang="pt-BR" sz="1600" b="1">
                <a:solidFill>
                  <a:schemeClr val="accent5">
                    <a:lumMod val="60000"/>
                    <a:lumOff val="40000"/>
                  </a:schemeClr>
                </a:solidFill>
                <a:latin typeface="Inter Light" panose="02000503000000020004"/>
                <a:ea typeface="Inter Light" panose="02000503000000020004" pitchFamily="2" charset="0"/>
              </a:rPr>
              <a:t>(será determinada apenas neste etapa)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Light" panose="02000503000000020004" pitchFamily="2" charset="0"/>
              </a:rPr>
              <a:t>Preço por título (R$/título), não podendo ser menor que o Valor de Face do título</a:t>
            </a: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D740D410-1AE5-F53D-DAEE-FB3A196BDD99}"/>
              </a:ext>
            </a:extLst>
          </p:cNvPr>
          <p:cNvSpPr txBox="1"/>
          <p:nvPr/>
        </p:nvSpPr>
        <p:spPr>
          <a:xfrm>
            <a:off x="696507" y="3886528"/>
            <a:ext cx="1079898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Bold" panose="02000503000000020004" pitchFamily="2" charset="0"/>
              </a:rPr>
              <a:t>Definição via sistema do NOVO PREÇO CORRENTE da rodada = Preço do comprador marginal + Incremento Mínimo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Bold" panose="02000503000000020004" pitchFamily="2" charset="0"/>
              </a:rPr>
              <a:t>Informações do LANCE</a:t>
            </a:r>
            <a:r>
              <a:rPr lang="pt-BR" sz="1600" b="1">
                <a:latin typeface="Inter Light" panose="02000503000000020004"/>
                <a:ea typeface="Inter Bold" panose="02000503000000020004" pitchFamily="2" charset="0"/>
              </a:rPr>
              <a:t>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Light" panose="02000503000000020004" pitchFamily="2" charset="0"/>
              </a:rPr>
              <a:t>Identificação da usina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Light" panose="02000503000000020004" pitchFamily="2" charset="0"/>
              </a:rPr>
              <a:t>Preço por título (R$/título), não podendo ser menor que o NOVO PREÇO CORRENTE da rodada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7F73EF2E-55AB-5820-FDA9-B7AD761F2186}"/>
              </a:ext>
            </a:extLst>
          </p:cNvPr>
          <p:cNvSpPr txBox="1"/>
          <p:nvPr/>
        </p:nvSpPr>
        <p:spPr>
          <a:xfrm>
            <a:off x="675258" y="5208131"/>
            <a:ext cx="1079898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Bold" panose="02000503000000020004" pitchFamily="2" charset="0"/>
              </a:rPr>
              <a:t>Critério de parada do mecanismo: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Light" panose="02000503000000020004" pitchFamily="2" charset="0"/>
              </a:rPr>
              <a:t>1) Não houver LANCES na rodada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>
                <a:latin typeface="Inter Light" panose="02000503000000020004"/>
                <a:ea typeface="Inter Light" panose="02000503000000020004" pitchFamily="2" charset="0"/>
              </a:rPr>
              <a:t>2) Preço do comprador marginal for pelo menos 5% maior que o primeiro não classificado</a:t>
            </a:r>
          </a:p>
        </p:txBody>
      </p:sp>
    </p:spTree>
    <p:extLst>
      <p:ext uri="{BB962C8B-B14F-4D97-AF65-F5344CB8AC3E}">
        <p14:creationId xmlns:p14="http://schemas.microsoft.com/office/powerpoint/2010/main" val="24216918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BD504-5194-20F4-C350-1DE0060C2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69E5A9E-B277-DDA2-3BC3-BDFDD67A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Cenário de </a:t>
            </a:r>
            <a:r>
              <a:rPr lang="pt-BR" sz="2400" err="1"/>
              <a:t>sobreoferta</a:t>
            </a:r>
            <a:endParaRPr lang="pt-BR" sz="2400"/>
          </a:p>
        </p:txBody>
      </p:sp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37DA6AE8-A183-2246-AB5A-D4FC844586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764277"/>
              </p:ext>
            </p:extLst>
          </p:nvPr>
        </p:nvGraphicFramePr>
        <p:xfrm>
          <a:off x="366838" y="2649622"/>
          <a:ext cx="11458321" cy="2280285"/>
        </p:xfrm>
        <a:graphic>
          <a:graphicData uri="http://schemas.openxmlformats.org/drawingml/2006/table">
            <a:tbl>
              <a:tblPr/>
              <a:tblGrid>
                <a:gridCol w="1242506">
                  <a:extLst>
                    <a:ext uri="{9D8B030D-6E8A-4147-A177-3AD203B41FA5}">
                      <a16:colId xmlns:a16="http://schemas.microsoft.com/office/drawing/2014/main" val="262424057"/>
                    </a:ext>
                  </a:extLst>
                </a:gridCol>
                <a:gridCol w="1517904">
                  <a:extLst>
                    <a:ext uri="{9D8B030D-6E8A-4147-A177-3AD203B41FA5}">
                      <a16:colId xmlns:a16="http://schemas.microsoft.com/office/drawing/2014/main" val="1989049731"/>
                    </a:ext>
                  </a:extLst>
                </a:gridCol>
                <a:gridCol w="2039112">
                  <a:extLst>
                    <a:ext uri="{9D8B030D-6E8A-4147-A177-3AD203B41FA5}">
                      <a16:colId xmlns:a16="http://schemas.microsoft.com/office/drawing/2014/main" val="187490741"/>
                    </a:ext>
                  </a:extLst>
                </a:gridCol>
                <a:gridCol w="2112264">
                  <a:extLst>
                    <a:ext uri="{9D8B030D-6E8A-4147-A177-3AD203B41FA5}">
                      <a16:colId xmlns:a16="http://schemas.microsoft.com/office/drawing/2014/main" val="3583224594"/>
                    </a:ext>
                  </a:extLst>
                </a:gridCol>
                <a:gridCol w="2313432">
                  <a:extLst>
                    <a:ext uri="{9D8B030D-6E8A-4147-A177-3AD203B41FA5}">
                      <a16:colId xmlns:a16="http://schemas.microsoft.com/office/drawing/2014/main" val="3527358335"/>
                    </a:ext>
                  </a:extLst>
                </a:gridCol>
                <a:gridCol w="2233103">
                  <a:extLst>
                    <a:ext uri="{9D8B030D-6E8A-4147-A177-3AD203B41FA5}">
                      <a16:colId xmlns:a16="http://schemas.microsoft.com/office/drawing/2014/main" val="4218179450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Ag. GH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Títulos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Spread (R$/título)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Valor (R$/título)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Total títulos</a:t>
                      </a:r>
                      <a:endParaRPr lang="en-US" sz="1600" b="1" i="1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(R$ mi)</a:t>
                      </a:r>
                      <a:endParaRPr lang="en-US" sz="1600" b="1" i="1" u="none" strike="noStrike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23318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01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205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205,0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205,0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640050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02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195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195,0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95,0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288657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03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120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120,0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120,0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37173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04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130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130,0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30,0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35274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05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180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180,0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80,0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7275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06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8478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07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65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65,0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65,0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92239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Totais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950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950,0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950,0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485061"/>
                  </a:ext>
                </a:extLst>
              </a:tr>
            </a:tbl>
          </a:graphicData>
        </a:graphic>
      </p:graphicFrame>
      <p:sp>
        <p:nvSpPr>
          <p:cNvPr id="14" name="Rectangle: Rounded Corners 23">
            <a:extLst>
              <a:ext uri="{FF2B5EF4-FFF2-40B4-BE49-F238E27FC236}">
                <a16:creationId xmlns:a16="http://schemas.microsoft.com/office/drawing/2014/main" id="{4EBBD27B-1108-3655-BA16-9ABA4FDAC314}"/>
              </a:ext>
            </a:extLst>
          </p:cNvPr>
          <p:cNvSpPr/>
          <p:nvPr/>
        </p:nvSpPr>
        <p:spPr>
          <a:xfrm>
            <a:off x="714809" y="1197095"/>
            <a:ext cx="5119562" cy="471547"/>
          </a:xfrm>
          <a:prstGeom prst="roundRect">
            <a:avLst/>
          </a:prstGeom>
          <a:gradFill flip="none" rotWithShape="1">
            <a:gsLst>
              <a:gs pos="0">
                <a:srgbClr val="419199">
                  <a:tint val="66000"/>
                  <a:satMod val="160000"/>
                </a:srgbClr>
              </a:gs>
              <a:gs pos="50000">
                <a:srgbClr val="419199">
                  <a:tint val="44500"/>
                  <a:satMod val="160000"/>
                </a:srgbClr>
              </a:gs>
              <a:gs pos="100000">
                <a:srgbClr val="4191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Valor do título = R$ 1.000.000,00</a:t>
            </a:r>
          </a:p>
        </p:txBody>
      </p:sp>
      <p:sp>
        <p:nvSpPr>
          <p:cNvPr id="15" name="Rectangle: Rounded Corners 29">
            <a:extLst>
              <a:ext uri="{FF2B5EF4-FFF2-40B4-BE49-F238E27FC236}">
                <a16:creationId xmlns:a16="http://schemas.microsoft.com/office/drawing/2014/main" id="{ECEF027E-1978-4A6F-CDC3-8D6FDDFA6E22}"/>
              </a:ext>
            </a:extLst>
          </p:cNvPr>
          <p:cNvSpPr/>
          <p:nvPr/>
        </p:nvSpPr>
        <p:spPr>
          <a:xfrm>
            <a:off x="6357625" y="1197095"/>
            <a:ext cx="5119562" cy="471547"/>
          </a:xfrm>
          <a:prstGeom prst="roundRect">
            <a:avLst/>
          </a:prstGeom>
          <a:gradFill flip="none" rotWithShape="1">
            <a:gsLst>
              <a:gs pos="0">
                <a:srgbClr val="419199">
                  <a:tint val="66000"/>
                  <a:satMod val="160000"/>
                </a:srgbClr>
              </a:gs>
              <a:gs pos="50000">
                <a:srgbClr val="419199">
                  <a:tint val="44500"/>
                  <a:satMod val="160000"/>
                </a:srgbClr>
              </a:gs>
              <a:gs pos="100000">
                <a:srgbClr val="41919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Dívida em Leilão = R$ 700.000.000,00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516E3F53-6B18-1A7C-C91A-3DE6D8DD81ED}"/>
              </a:ext>
            </a:extLst>
          </p:cNvPr>
          <p:cNvSpPr txBox="1"/>
          <p:nvPr/>
        </p:nvSpPr>
        <p:spPr>
          <a:xfrm>
            <a:off x="366838" y="23003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093" marR="0" lvl="0" indent="-241093" algn="l" defTabSz="488975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419199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Etapa inicial do Mecanismo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BD23B91-07CA-1562-8AFD-A7C946FDC9B6}"/>
              </a:ext>
            </a:extLst>
          </p:cNvPr>
          <p:cNvCxnSpPr>
            <a:cxnSpLocks/>
          </p:cNvCxnSpPr>
          <p:nvPr/>
        </p:nvCxnSpPr>
        <p:spPr>
          <a:xfrm flipV="1">
            <a:off x="7277100" y="2399071"/>
            <a:ext cx="0" cy="2664542"/>
          </a:xfrm>
          <a:prstGeom prst="line">
            <a:avLst/>
          </a:prstGeom>
          <a:ln>
            <a:solidFill>
              <a:srgbClr val="B8DDE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29">
            <a:extLst>
              <a:ext uri="{FF2B5EF4-FFF2-40B4-BE49-F238E27FC236}">
                <a16:creationId xmlns:a16="http://schemas.microsoft.com/office/drawing/2014/main" id="{E69F73F7-F453-0569-4427-74F2C9817B3B}"/>
              </a:ext>
            </a:extLst>
          </p:cNvPr>
          <p:cNvSpPr/>
          <p:nvPr/>
        </p:nvSpPr>
        <p:spPr>
          <a:xfrm>
            <a:off x="3536217" y="1740328"/>
            <a:ext cx="5119562" cy="471547"/>
          </a:xfrm>
          <a:prstGeom prst="roundRect">
            <a:avLst/>
          </a:prstGeom>
          <a:gradFill flip="none" rotWithShape="1">
            <a:gsLst>
              <a:gs pos="0">
                <a:srgbClr val="419199">
                  <a:tint val="66000"/>
                  <a:satMod val="160000"/>
                </a:srgbClr>
              </a:gs>
              <a:gs pos="50000">
                <a:srgbClr val="419199">
                  <a:tint val="44500"/>
                  <a:satMod val="160000"/>
                </a:srgbClr>
              </a:gs>
              <a:gs pos="100000">
                <a:srgbClr val="41919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Títulos em disputa = 700</a:t>
            </a:r>
          </a:p>
        </p:txBody>
      </p:sp>
    </p:spTree>
    <p:extLst>
      <p:ext uri="{BB962C8B-B14F-4D97-AF65-F5344CB8AC3E}">
        <p14:creationId xmlns:p14="http://schemas.microsoft.com/office/powerpoint/2010/main" val="38521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A9A13-2EB8-ACD6-AB5B-D51013FBE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22">
            <a:extLst>
              <a:ext uri="{FF2B5EF4-FFF2-40B4-BE49-F238E27FC236}">
                <a16:creationId xmlns:a16="http://schemas.microsoft.com/office/drawing/2014/main" id="{30244B41-8800-1B93-3ADA-6E602B1B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Cenário de sobreoferta</a:t>
            </a:r>
          </a:p>
        </p:txBody>
      </p:sp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25EAE8F6-B7FB-5221-EAA9-0A1734C6DF7F}"/>
              </a:ext>
            </a:extLst>
          </p:cNvPr>
          <p:cNvCxnSpPr>
            <a:cxnSpLocks/>
          </p:cNvCxnSpPr>
          <p:nvPr/>
        </p:nvCxnSpPr>
        <p:spPr>
          <a:xfrm flipV="1">
            <a:off x="2020824" y="1693841"/>
            <a:ext cx="0" cy="4992624"/>
          </a:xfrm>
          <a:prstGeom prst="line">
            <a:avLst/>
          </a:prstGeom>
          <a:noFill/>
          <a:ln w="28575" cap="flat" cmpd="sng" algn="ctr">
            <a:solidFill>
              <a:srgbClr val="4C4C4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42" name="Rectangle: Rounded Corners 23">
            <a:extLst>
              <a:ext uri="{FF2B5EF4-FFF2-40B4-BE49-F238E27FC236}">
                <a16:creationId xmlns:a16="http://schemas.microsoft.com/office/drawing/2014/main" id="{94107F2C-39DC-221B-362B-49AF6FB67A5A}"/>
              </a:ext>
            </a:extLst>
          </p:cNvPr>
          <p:cNvSpPr/>
          <p:nvPr/>
        </p:nvSpPr>
        <p:spPr>
          <a:xfrm>
            <a:off x="2371738" y="5404414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01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8" name="Rectangle: Rounded Corners 24">
            <a:extLst>
              <a:ext uri="{FF2B5EF4-FFF2-40B4-BE49-F238E27FC236}">
                <a16:creationId xmlns:a16="http://schemas.microsoft.com/office/drawing/2014/main" id="{869B8636-8B55-B2B2-FF8E-0ADCA2C34969}"/>
              </a:ext>
            </a:extLst>
          </p:cNvPr>
          <p:cNvSpPr/>
          <p:nvPr/>
        </p:nvSpPr>
        <p:spPr>
          <a:xfrm>
            <a:off x="2371738" y="3964414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05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0" name="Rectangle: Rounded Corners 25">
            <a:extLst>
              <a:ext uri="{FF2B5EF4-FFF2-40B4-BE49-F238E27FC236}">
                <a16:creationId xmlns:a16="http://schemas.microsoft.com/office/drawing/2014/main" id="{3D6E2E1F-657F-E933-6A7E-0651502E30DA}"/>
              </a:ext>
            </a:extLst>
          </p:cNvPr>
          <p:cNvSpPr/>
          <p:nvPr/>
        </p:nvSpPr>
        <p:spPr>
          <a:xfrm>
            <a:off x="2371738" y="4648414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02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42">
                <a:extLst>
                  <a:ext uri="{FF2B5EF4-FFF2-40B4-BE49-F238E27FC236}">
                    <a16:creationId xmlns:a16="http://schemas.microsoft.com/office/drawing/2014/main" id="{8B1753BB-9794-5EF5-FBCC-53845EA6820C}"/>
                  </a:ext>
                </a:extLst>
              </p:cNvPr>
              <p:cNvSpPr txBox="1"/>
              <p:nvPr/>
            </p:nvSpPr>
            <p:spPr>
              <a:xfrm>
                <a:off x="335327" y="3623897"/>
                <a:ext cx="11189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/>
                  </a:rPr>
                  <a:t> = 700,0</a:t>
                </a:r>
                <a:endPara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51" name="TextBox 42">
                <a:extLst>
                  <a:ext uri="{FF2B5EF4-FFF2-40B4-BE49-F238E27FC236}">
                    <a16:creationId xmlns:a16="http://schemas.microsoft.com/office/drawing/2014/main" id="{8B1753BB-9794-5EF5-FBCC-53845EA68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7" y="3623897"/>
                <a:ext cx="1118961" cy="338554"/>
              </a:xfrm>
              <a:prstGeom prst="rect">
                <a:avLst/>
              </a:prstGeom>
              <a:blipFill>
                <a:blip r:embed="rId2"/>
                <a:stretch>
                  <a:fillRect t="-5357" r="-3804" b="-214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90">
            <a:extLst>
              <a:ext uri="{FF2B5EF4-FFF2-40B4-BE49-F238E27FC236}">
                <a16:creationId xmlns:a16="http://schemas.microsoft.com/office/drawing/2014/main" id="{16720796-684D-D15C-88F4-55EA695D4ECD}"/>
              </a:ext>
            </a:extLst>
          </p:cNvPr>
          <p:cNvCxnSpPr>
            <a:cxnSpLocks/>
          </p:cNvCxnSpPr>
          <p:nvPr/>
        </p:nvCxnSpPr>
        <p:spPr>
          <a:xfrm flipV="1">
            <a:off x="1855304" y="6268414"/>
            <a:ext cx="1912024" cy="6818"/>
          </a:xfrm>
          <a:prstGeom prst="line">
            <a:avLst/>
          </a:prstGeom>
          <a:noFill/>
          <a:ln w="28575" cap="flat" cmpd="sng" algn="ctr">
            <a:solidFill>
              <a:srgbClr val="4C4C4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53" name="Rectangle: Rounded Corners 110">
            <a:extLst>
              <a:ext uri="{FF2B5EF4-FFF2-40B4-BE49-F238E27FC236}">
                <a16:creationId xmlns:a16="http://schemas.microsoft.com/office/drawing/2014/main" id="{5DC65468-E8CC-6644-4C7C-E6AB12F27148}"/>
              </a:ext>
            </a:extLst>
          </p:cNvPr>
          <p:cNvSpPr/>
          <p:nvPr/>
        </p:nvSpPr>
        <p:spPr>
          <a:xfrm>
            <a:off x="4022003" y="1563746"/>
            <a:ext cx="1019728" cy="475046"/>
          </a:xfrm>
          <a:prstGeom prst="roundRect">
            <a:avLst>
              <a:gd name="adj" fmla="val 5010"/>
            </a:avLst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200" b="1" kern="0" err="1">
                <a:solidFill>
                  <a:srgbClr val="FFFFFF"/>
                </a:solidFill>
                <a:latin typeface="Calibri Light" panose="020F0302020204030204"/>
              </a:rPr>
              <a:t>Qte</a:t>
            </a:r>
            <a:r>
              <a:rPr lang="pt-BR" sz="1200" b="1" kern="0">
                <a:solidFill>
                  <a:srgbClr val="FFFFFF"/>
                </a:solidFill>
                <a:latin typeface="Calibri Light" panose="020F0302020204030204"/>
              </a:rPr>
              <a:t> (títulos)</a:t>
            </a:r>
            <a:endParaRPr lang="en-US" sz="12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56" name="Rectangle: Rounded Corners 111">
            <a:extLst>
              <a:ext uri="{FF2B5EF4-FFF2-40B4-BE49-F238E27FC236}">
                <a16:creationId xmlns:a16="http://schemas.microsoft.com/office/drawing/2014/main" id="{410EE598-2381-7670-0784-3016841FA8D1}"/>
              </a:ext>
            </a:extLst>
          </p:cNvPr>
          <p:cNvSpPr/>
          <p:nvPr/>
        </p:nvSpPr>
        <p:spPr>
          <a:xfrm>
            <a:off x="5181913" y="1563746"/>
            <a:ext cx="1019728" cy="475045"/>
          </a:xfrm>
          <a:prstGeom prst="roundRect">
            <a:avLst>
              <a:gd name="adj" fmla="val 5010"/>
            </a:avLst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Preço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(R$ mi/título)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57" name="Straight Connector 118">
            <a:extLst>
              <a:ext uri="{FF2B5EF4-FFF2-40B4-BE49-F238E27FC236}">
                <a16:creationId xmlns:a16="http://schemas.microsoft.com/office/drawing/2014/main" id="{F2EA09F3-F795-B287-BE9D-B805D9E3CC5F}"/>
              </a:ext>
            </a:extLst>
          </p:cNvPr>
          <p:cNvCxnSpPr/>
          <p:nvPr/>
        </p:nvCxnSpPr>
        <p:spPr>
          <a:xfrm>
            <a:off x="5112148" y="1308038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cxnSp>
        <p:nvCxnSpPr>
          <p:cNvPr id="58" name="Straight Connector 119">
            <a:extLst>
              <a:ext uri="{FF2B5EF4-FFF2-40B4-BE49-F238E27FC236}">
                <a16:creationId xmlns:a16="http://schemas.microsoft.com/office/drawing/2014/main" id="{19932268-6AF7-B9F1-FE3F-7647A22F3DE0}"/>
              </a:ext>
            </a:extLst>
          </p:cNvPr>
          <p:cNvCxnSpPr/>
          <p:nvPr/>
        </p:nvCxnSpPr>
        <p:spPr>
          <a:xfrm>
            <a:off x="3928167" y="1291505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cxnSp>
        <p:nvCxnSpPr>
          <p:cNvPr id="59" name="Straight Connector 120">
            <a:extLst>
              <a:ext uri="{FF2B5EF4-FFF2-40B4-BE49-F238E27FC236}">
                <a16:creationId xmlns:a16="http://schemas.microsoft.com/office/drawing/2014/main" id="{EAB9022C-EBFE-C352-374C-5823697F535E}"/>
              </a:ext>
            </a:extLst>
          </p:cNvPr>
          <p:cNvCxnSpPr/>
          <p:nvPr/>
        </p:nvCxnSpPr>
        <p:spPr>
          <a:xfrm>
            <a:off x="6275127" y="1291505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sp>
        <p:nvSpPr>
          <p:cNvPr id="66" name="CaixaDeTexto 120">
            <a:extLst>
              <a:ext uri="{FF2B5EF4-FFF2-40B4-BE49-F238E27FC236}">
                <a16:creationId xmlns:a16="http://schemas.microsoft.com/office/drawing/2014/main" id="{14B16E99-AF4E-3FEE-25E7-0E3819D465FF}"/>
              </a:ext>
            </a:extLst>
          </p:cNvPr>
          <p:cNvSpPr txBox="1"/>
          <p:nvPr/>
        </p:nvSpPr>
        <p:spPr>
          <a:xfrm>
            <a:off x="6296129" y="4909342"/>
            <a:ext cx="14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00B050"/>
                </a:solidFill>
                <a:latin typeface="Calibri Light" panose="020F0302020204030204"/>
              </a:rPr>
              <a:t>Classificado</a:t>
            </a:r>
            <a:endParaRPr lang="pt-BR" sz="1600" b="1" i="1">
              <a:solidFill>
                <a:srgbClr val="00B050"/>
              </a:solidFill>
              <a:latin typeface="Calibri Light" panose="020F0302020204030204"/>
            </a:endParaRPr>
          </a:p>
        </p:txBody>
      </p:sp>
      <p:sp>
        <p:nvSpPr>
          <p:cNvPr id="68" name="CaixaDeTexto 120">
            <a:extLst>
              <a:ext uri="{FF2B5EF4-FFF2-40B4-BE49-F238E27FC236}">
                <a16:creationId xmlns:a16="http://schemas.microsoft.com/office/drawing/2014/main" id="{6F5BDDE5-3B8D-6C9C-6B0D-B2176C957A04}"/>
              </a:ext>
            </a:extLst>
          </p:cNvPr>
          <p:cNvSpPr txBox="1"/>
          <p:nvPr/>
        </p:nvSpPr>
        <p:spPr>
          <a:xfrm>
            <a:off x="6389010" y="2582128"/>
            <a:ext cx="16237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FF0000"/>
                </a:solidFill>
                <a:latin typeface="Calibri Light" panose="020F0302020204030204"/>
              </a:rPr>
              <a:t>Não classificado</a:t>
            </a:r>
            <a:endParaRPr lang="pt-BR" sz="1600" b="1" i="1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79" name="Rectangle: Rounded Corners 24">
            <a:extLst>
              <a:ext uri="{FF2B5EF4-FFF2-40B4-BE49-F238E27FC236}">
                <a16:creationId xmlns:a16="http://schemas.microsoft.com/office/drawing/2014/main" id="{66BDC3AF-92F1-B544-FEFF-9969ED6E74D3}"/>
              </a:ext>
            </a:extLst>
          </p:cNvPr>
          <p:cNvSpPr/>
          <p:nvPr/>
        </p:nvSpPr>
        <p:spPr>
          <a:xfrm>
            <a:off x="2371738" y="3387992"/>
            <a:ext cx="1019728" cy="576421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04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9" name="Rectangle: Rounded Corners 24">
            <a:extLst>
              <a:ext uri="{FF2B5EF4-FFF2-40B4-BE49-F238E27FC236}">
                <a16:creationId xmlns:a16="http://schemas.microsoft.com/office/drawing/2014/main" id="{CDB7052D-6345-EAC8-64B6-581A6C7E504A}"/>
              </a:ext>
            </a:extLst>
          </p:cNvPr>
          <p:cNvSpPr/>
          <p:nvPr/>
        </p:nvSpPr>
        <p:spPr>
          <a:xfrm>
            <a:off x="2371738" y="2918451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03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0" name="Rectangle: Rounded Corners 24">
            <a:extLst>
              <a:ext uri="{FF2B5EF4-FFF2-40B4-BE49-F238E27FC236}">
                <a16:creationId xmlns:a16="http://schemas.microsoft.com/office/drawing/2014/main" id="{F0960601-8EA5-8346-871B-A29494BADE4D}"/>
              </a:ext>
            </a:extLst>
          </p:cNvPr>
          <p:cNvSpPr/>
          <p:nvPr/>
        </p:nvSpPr>
        <p:spPr>
          <a:xfrm>
            <a:off x="2371738" y="2521470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07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1" name="Rectangle: Rounded Corners 23">
            <a:extLst>
              <a:ext uri="{FF2B5EF4-FFF2-40B4-BE49-F238E27FC236}">
                <a16:creationId xmlns:a16="http://schemas.microsoft.com/office/drawing/2014/main" id="{A01D9BB0-510A-72A7-EBC0-5BB43EE44D36}"/>
              </a:ext>
            </a:extLst>
          </p:cNvPr>
          <p:cNvSpPr/>
          <p:nvPr/>
        </p:nvSpPr>
        <p:spPr>
          <a:xfrm>
            <a:off x="4020795" y="5402451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205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2" name="Rectangle: Rounded Corners 24">
            <a:extLst>
              <a:ext uri="{FF2B5EF4-FFF2-40B4-BE49-F238E27FC236}">
                <a16:creationId xmlns:a16="http://schemas.microsoft.com/office/drawing/2014/main" id="{7709462E-A0BA-0D32-EF10-788D22FAF73A}"/>
              </a:ext>
            </a:extLst>
          </p:cNvPr>
          <p:cNvSpPr/>
          <p:nvPr/>
        </p:nvSpPr>
        <p:spPr>
          <a:xfrm>
            <a:off x="4020795" y="3962451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180,0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4" name="Rectangle: Rounded Corners 25">
            <a:extLst>
              <a:ext uri="{FF2B5EF4-FFF2-40B4-BE49-F238E27FC236}">
                <a16:creationId xmlns:a16="http://schemas.microsoft.com/office/drawing/2014/main" id="{01C4F10B-1E56-40D4-3A84-52DDEF32AA95}"/>
              </a:ext>
            </a:extLst>
          </p:cNvPr>
          <p:cNvSpPr/>
          <p:nvPr/>
        </p:nvSpPr>
        <p:spPr>
          <a:xfrm>
            <a:off x="4020795" y="4646451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195,0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5" name="Rectangle: Rounded Corners 24">
            <a:extLst>
              <a:ext uri="{FF2B5EF4-FFF2-40B4-BE49-F238E27FC236}">
                <a16:creationId xmlns:a16="http://schemas.microsoft.com/office/drawing/2014/main" id="{5E747933-8763-3AF3-EC83-EF990A6F3FF6}"/>
              </a:ext>
            </a:extLst>
          </p:cNvPr>
          <p:cNvSpPr/>
          <p:nvPr/>
        </p:nvSpPr>
        <p:spPr>
          <a:xfrm>
            <a:off x="4020795" y="3383506"/>
            <a:ext cx="1019728" cy="578945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130,0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6" name="Rectangle: Rounded Corners 24">
            <a:extLst>
              <a:ext uri="{FF2B5EF4-FFF2-40B4-BE49-F238E27FC236}">
                <a16:creationId xmlns:a16="http://schemas.microsoft.com/office/drawing/2014/main" id="{6E3F597E-3D2E-8DBF-0BBE-51B2BDB74C6A}"/>
              </a:ext>
            </a:extLst>
          </p:cNvPr>
          <p:cNvSpPr/>
          <p:nvPr/>
        </p:nvSpPr>
        <p:spPr>
          <a:xfrm>
            <a:off x="4020795" y="2916488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120,0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7" name="Rectangle: Rounded Corners 24">
            <a:extLst>
              <a:ext uri="{FF2B5EF4-FFF2-40B4-BE49-F238E27FC236}">
                <a16:creationId xmlns:a16="http://schemas.microsoft.com/office/drawing/2014/main" id="{8BC591AA-0DA1-ED2A-7D45-D63D0EB189A8}"/>
              </a:ext>
            </a:extLst>
          </p:cNvPr>
          <p:cNvSpPr/>
          <p:nvPr/>
        </p:nvSpPr>
        <p:spPr>
          <a:xfrm>
            <a:off x="4020795" y="2519507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8" name="Rectangle: Rounded Corners 23">
            <a:extLst>
              <a:ext uri="{FF2B5EF4-FFF2-40B4-BE49-F238E27FC236}">
                <a16:creationId xmlns:a16="http://schemas.microsoft.com/office/drawing/2014/main" id="{FEC77D20-EF16-90C7-D7E1-4CA8E3D1CA6A}"/>
              </a:ext>
            </a:extLst>
          </p:cNvPr>
          <p:cNvSpPr/>
          <p:nvPr/>
        </p:nvSpPr>
        <p:spPr>
          <a:xfrm>
            <a:off x="5181913" y="5402451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99" name="Rectangle: Rounded Corners 24">
            <a:extLst>
              <a:ext uri="{FF2B5EF4-FFF2-40B4-BE49-F238E27FC236}">
                <a16:creationId xmlns:a16="http://schemas.microsoft.com/office/drawing/2014/main" id="{4DE55BA0-B5AE-5AA0-D55A-84D94FA631DE}"/>
              </a:ext>
            </a:extLst>
          </p:cNvPr>
          <p:cNvSpPr/>
          <p:nvPr/>
        </p:nvSpPr>
        <p:spPr>
          <a:xfrm>
            <a:off x="5181913" y="3962451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2" name="Rectangle: Rounded Corners 25">
            <a:extLst>
              <a:ext uri="{FF2B5EF4-FFF2-40B4-BE49-F238E27FC236}">
                <a16:creationId xmlns:a16="http://schemas.microsoft.com/office/drawing/2014/main" id="{700E3D65-E9BD-5FFF-9D72-3145996B76EE}"/>
              </a:ext>
            </a:extLst>
          </p:cNvPr>
          <p:cNvSpPr/>
          <p:nvPr/>
        </p:nvSpPr>
        <p:spPr>
          <a:xfrm>
            <a:off x="5181913" y="4646451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3" name="Rectangle: Rounded Corners 24">
            <a:extLst>
              <a:ext uri="{FF2B5EF4-FFF2-40B4-BE49-F238E27FC236}">
                <a16:creationId xmlns:a16="http://schemas.microsoft.com/office/drawing/2014/main" id="{A71BA38E-6C12-F8F6-74CE-53265AD370F5}"/>
              </a:ext>
            </a:extLst>
          </p:cNvPr>
          <p:cNvSpPr/>
          <p:nvPr/>
        </p:nvSpPr>
        <p:spPr>
          <a:xfrm>
            <a:off x="5181913" y="3383506"/>
            <a:ext cx="1019728" cy="578945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6" name="Rectangle: Rounded Corners 24">
            <a:extLst>
              <a:ext uri="{FF2B5EF4-FFF2-40B4-BE49-F238E27FC236}">
                <a16:creationId xmlns:a16="http://schemas.microsoft.com/office/drawing/2014/main" id="{12F78F81-FFD3-7D79-C241-B51A1D75F0F8}"/>
              </a:ext>
            </a:extLst>
          </p:cNvPr>
          <p:cNvSpPr/>
          <p:nvPr/>
        </p:nvSpPr>
        <p:spPr>
          <a:xfrm>
            <a:off x="5181913" y="2916488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26" name="Rectangle: Rounded Corners 24">
            <a:extLst>
              <a:ext uri="{FF2B5EF4-FFF2-40B4-BE49-F238E27FC236}">
                <a16:creationId xmlns:a16="http://schemas.microsoft.com/office/drawing/2014/main" id="{60555171-AFEE-D3D9-86B2-403BE730B072}"/>
              </a:ext>
            </a:extLst>
          </p:cNvPr>
          <p:cNvSpPr/>
          <p:nvPr/>
        </p:nvSpPr>
        <p:spPr>
          <a:xfrm>
            <a:off x="5181913" y="2519507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27" name="Right Brace 28">
            <a:extLst>
              <a:ext uri="{FF2B5EF4-FFF2-40B4-BE49-F238E27FC236}">
                <a16:creationId xmlns:a16="http://schemas.microsoft.com/office/drawing/2014/main" id="{97A5D237-2A2C-7041-DB95-5C8EA040751F}"/>
              </a:ext>
            </a:extLst>
          </p:cNvPr>
          <p:cNvSpPr/>
          <p:nvPr/>
        </p:nvSpPr>
        <p:spPr>
          <a:xfrm>
            <a:off x="6336581" y="2282535"/>
            <a:ext cx="101764" cy="1088939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ight Brace 29">
            <a:extLst>
              <a:ext uri="{FF2B5EF4-FFF2-40B4-BE49-F238E27FC236}">
                <a16:creationId xmlns:a16="http://schemas.microsoft.com/office/drawing/2014/main" id="{AFE51C3A-631B-F200-DCCE-FA36362FD416}"/>
              </a:ext>
            </a:extLst>
          </p:cNvPr>
          <p:cNvSpPr/>
          <p:nvPr/>
        </p:nvSpPr>
        <p:spPr>
          <a:xfrm>
            <a:off x="6341202" y="3937319"/>
            <a:ext cx="101774" cy="2282600"/>
          </a:xfrm>
          <a:prstGeom prst="rightBrac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: Rounded Corners 24">
            <a:extLst>
              <a:ext uri="{FF2B5EF4-FFF2-40B4-BE49-F238E27FC236}">
                <a16:creationId xmlns:a16="http://schemas.microsoft.com/office/drawing/2014/main" id="{E1AE101A-71CA-3D4E-5A6C-412386835D83}"/>
              </a:ext>
            </a:extLst>
          </p:cNvPr>
          <p:cNvSpPr/>
          <p:nvPr/>
        </p:nvSpPr>
        <p:spPr>
          <a:xfrm>
            <a:off x="5181546" y="2890384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B8DDE1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30" name="Rectangle: Rounded Corners 24">
            <a:extLst>
              <a:ext uri="{FF2B5EF4-FFF2-40B4-BE49-F238E27FC236}">
                <a16:creationId xmlns:a16="http://schemas.microsoft.com/office/drawing/2014/main" id="{F0FD8EDC-D914-635D-3564-AC6F0CD07810}"/>
              </a:ext>
            </a:extLst>
          </p:cNvPr>
          <p:cNvSpPr/>
          <p:nvPr/>
        </p:nvSpPr>
        <p:spPr>
          <a:xfrm>
            <a:off x="5181546" y="2493403"/>
            <a:ext cx="1019728" cy="396000"/>
          </a:xfrm>
          <a:prstGeom prst="roundRect">
            <a:avLst>
              <a:gd name="adj" fmla="val 4138"/>
            </a:avLst>
          </a:prstGeom>
          <a:solidFill>
            <a:srgbClr val="B8DDE1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31" name="Rectangle: Rounded Corners 84">
            <a:extLst>
              <a:ext uri="{FF2B5EF4-FFF2-40B4-BE49-F238E27FC236}">
                <a16:creationId xmlns:a16="http://schemas.microsoft.com/office/drawing/2014/main" id="{E8731C6C-6F3E-3C25-4420-55D047309E97}"/>
              </a:ext>
            </a:extLst>
          </p:cNvPr>
          <p:cNvSpPr/>
          <p:nvPr/>
        </p:nvSpPr>
        <p:spPr>
          <a:xfrm>
            <a:off x="8695358" y="5231211"/>
            <a:ext cx="1800000" cy="338554"/>
          </a:xfrm>
          <a:prstGeom prst="roundRect">
            <a:avLst/>
          </a:prstGeom>
          <a:solidFill>
            <a:srgbClr val="000C4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Ordenação:</a:t>
            </a:r>
          </a:p>
        </p:txBody>
      </p:sp>
      <p:sp>
        <p:nvSpPr>
          <p:cNvPr id="132" name="Rectangle: Rounded Corners 85">
            <a:extLst>
              <a:ext uri="{FF2B5EF4-FFF2-40B4-BE49-F238E27FC236}">
                <a16:creationId xmlns:a16="http://schemas.microsoft.com/office/drawing/2014/main" id="{8822A780-376C-96C0-31F3-8C9508329281}"/>
              </a:ext>
            </a:extLst>
          </p:cNvPr>
          <p:cNvSpPr/>
          <p:nvPr/>
        </p:nvSpPr>
        <p:spPr>
          <a:xfrm>
            <a:off x="8695358" y="5547818"/>
            <a:ext cx="1800000" cy="338554"/>
          </a:xfrm>
          <a:prstGeom prst="roundRect">
            <a:avLst/>
          </a:prstGeom>
          <a:gradFill flip="none" rotWithShape="1">
            <a:gsLst>
              <a:gs pos="0">
                <a:srgbClr val="000C4C">
                  <a:tint val="66000"/>
                  <a:satMod val="160000"/>
                </a:srgbClr>
              </a:gs>
              <a:gs pos="50000">
                <a:srgbClr val="000C4C">
                  <a:tint val="44500"/>
                  <a:satMod val="160000"/>
                </a:srgbClr>
              </a:gs>
              <a:gs pos="100000">
                <a:srgbClr val="000C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Preço</a:t>
            </a:r>
          </a:p>
        </p:txBody>
      </p:sp>
      <p:sp>
        <p:nvSpPr>
          <p:cNvPr id="133" name="Rectangle: Rounded Corners 86">
            <a:extLst>
              <a:ext uri="{FF2B5EF4-FFF2-40B4-BE49-F238E27FC236}">
                <a16:creationId xmlns:a16="http://schemas.microsoft.com/office/drawing/2014/main" id="{56FD493A-EAE6-8356-0C11-236217D3099B}"/>
              </a:ext>
            </a:extLst>
          </p:cNvPr>
          <p:cNvSpPr/>
          <p:nvPr/>
        </p:nvSpPr>
        <p:spPr>
          <a:xfrm>
            <a:off x="8695358" y="5864425"/>
            <a:ext cx="1800000" cy="338554"/>
          </a:xfrm>
          <a:prstGeom prst="roundRect">
            <a:avLst/>
          </a:prstGeom>
          <a:gradFill flip="none" rotWithShape="1">
            <a:gsLst>
              <a:gs pos="0">
                <a:srgbClr val="000C4C">
                  <a:tint val="66000"/>
                  <a:satMod val="160000"/>
                </a:srgbClr>
              </a:gs>
              <a:gs pos="50000">
                <a:srgbClr val="000C4C">
                  <a:tint val="44500"/>
                  <a:satMod val="160000"/>
                </a:srgbClr>
              </a:gs>
              <a:gs pos="100000">
                <a:srgbClr val="000C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Títulos</a:t>
            </a:r>
          </a:p>
        </p:txBody>
      </p:sp>
      <p:sp>
        <p:nvSpPr>
          <p:cNvPr id="134" name="Rectangle: Rounded Corners 87">
            <a:extLst>
              <a:ext uri="{FF2B5EF4-FFF2-40B4-BE49-F238E27FC236}">
                <a16:creationId xmlns:a16="http://schemas.microsoft.com/office/drawing/2014/main" id="{C0E443CB-5953-9D18-5A24-F4F323C2C4BA}"/>
              </a:ext>
            </a:extLst>
          </p:cNvPr>
          <p:cNvSpPr/>
          <p:nvPr/>
        </p:nvSpPr>
        <p:spPr>
          <a:xfrm>
            <a:off x="8695358" y="6181032"/>
            <a:ext cx="1800000" cy="338554"/>
          </a:xfrm>
          <a:prstGeom prst="roundRect">
            <a:avLst/>
          </a:prstGeom>
          <a:gradFill flip="none" rotWithShape="1">
            <a:gsLst>
              <a:gs pos="0">
                <a:srgbClr val="000C4C">
                  <a:tint val="66000"/>
                  <a:satMod val="160000"/>
                </a:srgbClr>
              </a:gs>
              <a:gs pos="50000">
                <a:srgbClr val="000C4C">
                  <a:tint val="44500"/>
                  <a:satMod val="160000"/>
                </a:srgbClr>
              </a:gs>
              <a:gs pos="100000">
                <a:srgbClr val="000C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Cronológica</a:t>
            </a:r>
          </a:p>
        </p:txBody>
      </p:sp>
      <p:sp>
        <p:nvSpPr>
          <p:cNvPr id="135" name="Arrow: Up 92">
            <a:extLst>
              <a:ext uri="{FF2B5EF4-FFF2-40B4-BE49-F238E27FC236}">
                <a16:creationId xmlns:a16="http://schemas.microsoft.com/office/drawing/2014/main" id="{E170CED7-BD85-8D36-07C7-19DF8A5AA159}"/>
              </a:ext>
            </a:extLst>
          </p:cNvPr>
          <p:cNvSpPr/>
          <p:nvPr/>
        </p:nvSpPr>
        <p:spPr>
          <a:xfrm flipV="1">
            <a:off x="10559917" y="5591095"/>
            <a:ext cx="166254" cy="252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Arrow: Up 99">
            <a:extLst>
              <a:ext uri="{FF2B5EF4-FFF2-40B4-BE49-F238E27FC236}">
                <a16:creationId xmlns:a16="http://schemas.microsoft.com/office/drawing/2014/main" id="{3B6B390F-4C2A-74CD-55A8-F5C8B61970E3}"/>
              </a:ext>
            </a:extLst>
          </p:cNvPr>
          <p:cNvSpPr/>
          <p:nvPr/>
        </p:nvSpPr>
        <p:spPr>
          <a:xfrm flipV="1">
            <a:off x="10559917" y="5909904"/>
            <a:ext cx="166254" cy="252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Arrow: Up 100">
            <a:extLst>
              <a:ext uri="{FF2B5EF4-FFF2-40B4-BE49-F238E27FC236}">
                <a16:creationId xmlns:a16="http://schemas.microsoft.com/office/drawing/2014/main" id="{54CD6102-B802-DF81-1029-B263BE5B191A}"/>
              </a:ext>
            </a:extLst>
          </p:cNvPr>
          <p:cNvSpPr/>
          <p:nvPr/>
        </p:nvSpPr>
        <p:spPr>
          <a:xfrm rot="10800000" flipV="1">
            <a:off x="10559917" y="6228713"/>
            <a:ext cx="166254" cy="252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08F14DE0-1568-7441-FBBF-51EA8C734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79" y="2747157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CaixaDeTexto 120">
            <a:extLst>
              <a:ext uri="{FF2B5EF4-FFF2-40B4-BE49-F238E27FC236}">
                <a16:creationId xmlns:a16="http://schemas.microsoft.com/office/drawing/2014/main" id="{CB63BEA8-9F82-EFA4-6A0E-C8C94645FDF2}"/>
              </a:ext>
            </a:extLst>
          </p:cNvPr>
          <p:cNvSpPr txBox="1"/>
          <p:nvPr/>
        </p:nvSpPr>
        <p:spPr>
          <a:xfrm>
            <a:off x="8311539" y="2207241"/>
            <a:ext cx="2567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UHE 03, UHE 07 e UHE 06</a:t>
            </a:r>
          </a:p>
        </p:txBody>
      </p:sp>
      <p:pic>
        <p:nvPicPr>
          <p:cNvPr id="140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A86D6A31-2686-0451-C607-59CE8F737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085" y="3525756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3243907F-5904-53F4-4346-1B43DB12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66" y="2747157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" name="Rectangle: Rounded Corners 103">
            <a:extLst>
              <a:ext uri="{FF2B5EF4-FFF2-40B4-BE49-F238E27FC236}">
                <a16:creationId xmlns:a16="http://schemas.microsoft.com/office/drawing/2014/main" id="{6E8B474D-3888-FF20-8723-AA2222E6F4D1}"/>
              </a:ext>
            </a:extLst>
          </p:cNvPr>
          <p:cNvSpPr/>
          <p:nvPr/>
        </p:nvSpPr>
        <p:spPr>
          <a:xfrm>
            <a:off x="8372187" y="4576050"/>
            <a:ext cx="2520000" cy="338554"/>
          </a:xfrm>
          <a:prstGeom prst="roundRect">
            <a:avLst/>
          </a:prstGeom>
          <a:solidFill>
            <a:srgbClr val="000C4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Incremento mínimo = 0,01</a:t>
            </a:r>
          </a:p>
        </p:txBody>
      </p:sp>
      <p:pic>
        <p:nvPicPr>
          <p:cNvPr id="143" name="Imagem 94" descr="Clock - Time.png">
            <a:extLst>
              <a:ext uri="{FF2B5EF4-FFF2-40B4-BE49-F238E27FC236}">
                <a16:creationId xmlns:a16="http://schemas.microsoft.com/office/drawing/2014/main" id="{00595587-DAC2-6DE9-1986-9071F6CFC5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AD1D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32406" y="788616"/>
            <a:ext cx="1125904" cy="1125904"/>
          </a:xfrm>
          <a:prstGeom prst="rect">
            <a:avLst/>
          </a:prstGeom>
        </p:spPr>
      </p:pic>
      <p:sp>
        <p:nvSpPr>
          <p:cNvPr id="144" name="Rectangle: Rounded Corners 33">
            <a:extLst>
              <a:ext uri="{FF2B5EF4-FFF2-40B4-BE49-F238E27FC236}">
                <a16:creationId xmlns:a16="http://schemas.microsoft.com/office/drawing/2014/main" id="{72E45920-EA8E-EEE8-017E-4F9DE151B0BA}"/>
              </a:ext>
            </a:extLst>
          </p:cNvPr>
          <p:cNvSpPr/>
          <p:nvPr/>
        </p:nvSpPr>
        <p:spPr>
          <a:xfrm>
            <a:off x="2371738" y="2295417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06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5" name="Rectangle: Rounded Corners 33">
            <a:extLst>
              <a:ext uri="{FF2B5EF4-FFF2-40B4-BE49-F238E27FC236}">
                <a16:creationId xmlns:a16="http://schemas.microsoft.com/office/drawing/2014/main" id="{602B7DE6-879B-3160-274E-071343515AFB}"/>
              </a:ext>
            </a:extLst>
          </p:cNvPr>
          <p:cNvSpPr/>
          <p:nvPr/>
        </p:nvSpPr>
        <p:spPr>
          <a:xfrm>
            <a:off x="4020795" y="2295417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55,0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6" name="Rectangle: Rounded Corners 33">
            <a:extLst>
              <a:ext uri="{FF2B5EF4-FFF2-40B4-BE49-F238E27FC236}">
                <a16:creationId xmlns:a16="http://schemas.microsoft.com/office/drawing/2014/main" id="{C33F49FA-A296-EE5A-50B2-793E255CB4B5}"/>
              </a:ext>
            </a:extLst>
          </p:cNvPr>
          <p:cNvSpPr/>
          <p:nvPr/>
        </p:nvSpPr>
        <p:spPr>
          <a:xfrm>
            <a:off x="5181913" y="2295417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1,00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7" name="Rectangle: Rounded Corners 23">
            <a:extLst>
              <a:ext uri="{FF2B5EF4-FFF2-40B4-BE49-F238E27FC236}">
                <a16:creationId xmlns:a16="http://schemas.microsoft.com/office/drawing/2014/main" id="{6071ECA8-4F0E-C52A-0956-D370F49BFC38}"/>
              </a:ext>
            </a:extLst>
          </p:cNvPr>
          <p:cNvSpPr/>
          <p:nvPr/>
        </p:nvSpPr>
        <p:spPr>
          <a:xfrm>
            <a:off x="2363026" y="5412436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48" name="Rectangle: Rounded Corners 24">
            <a:extLst>
              <a:ext uri="{FF2B5EF4-FFF2-40B4-BE49-F238E27FC236}">
                <a16:creationId xmlns:a16="http://schemas.microsoft.com/office/drawing/2014/main" id="{82B000A9-BDFD-19BE-FCE3-1FBF037634E2}"/>
              </a:ext>
            </a:extLst>
          </p:cNvPr>
          <p:cNvSpPr/>
          <p:nvPr/>
        </p:nvSpPr>
        <p:spPr>
          <a:xfrm>
            <a:off x="2363026" y="3972436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05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49" name="Rectangle: Rounded Corners 25">
            <a:extLst>
              <a:ext uri="{FF2B5EF4-FFF2-40B4-BE49-F238E27FC236}">
                <a16:creationId xmlns:a16="http://schemas.microsoft.com/office/drawing/2014/main" id="{72B8D533-9E53-399D-7ED4-4C471CA186A0}"/>
              </a:ext>
            </a:extLst>
          </p:cNvPr>
          <p:cNvSpPr/>
          <p:nvPr/>
        </p:nvSpPr>
        <p:spPr>
          <a:xfrm>
            <a:off x="2363026" y="4656436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02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0" name="Rectangle: Rounded Corners 24">
            <a:extLst>
              <a:ext uri="{FF2B5EF4-FFF2-40B4-BE49-F238E27FC236}">
                <a16:creationId xmlns:a16="http://schemas.microsoft.com/office/drawing/2014/main" id="{77EE4BCE-0132-CA41-6D03-FCA8D6A28FE7}"/>
              </a:ext>
            </a:extLst>
          </p:cNvPr>
          <p:cNvSpPr/>
          <p:nvPr/>
        </p:nvSpPr>
        <p:spPr>
          <a:xfrm>
            <a:off x="2363026" y="3370476"/>
            <a:ext cx="1019728" cy="601959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04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1" name="Rectangle: Rounded Corners 23">
            <a:extLst>
              <a:ext uri="{FF2B5EF4-FFF2-40B4-BE49-F238E27FC236}">
                <a16:creationId xmlns:a16="http://schemas.microsoft.com/office/drawing/2014/main" id="{05E56444-B9FB-8E0B-3FA0-20FBAF7F9C58}"/>
              </a:ext>
            </a:extLst>
          </p:cNvPr>
          <p:cNvSpPr/>
          <p:nvPr/>
        </p:nvSpPr>
        <p:spPr>
          <a:xfrm>
            <a:off x="4012083" y="5410473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205,0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2" name="Rectangle: Rounded Corners 24">
            <a:extLst>
              <a:ext uri="{FF2B5EF4-FFF2-40B4-BE49-F238E27FC236}">
                <a16:creationId xmlns:a16="http://schemas.microsoft.com/office/drawing/2014/main" id="{ACD8433B-71CC-0409-2093-6F43851E4AA0}"/>
              </a:ext>
            </a:extLst>
          </p:cNvPr>
          <p:cNvSpPr/>
          <p:nvPr/>
        </p:nvSpPr>
        <p:spPr>
          <a:xfrm>
            <a:off x="4012083" y="3970473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180,0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3" name="Rectangle: Rounded Corners 25">
            <a:extLst>
              <a:ext uri="{FF2B5EF4-FFF2-40B4-BE49-F238E27FC236}">
                <a16:creationId xmlns:a16="http://schemas.microsoft.com/office/drawing/2014/main" id="{6537D2C7-75C2-8CE9-A885-2CA72E985365}"/>
              </a:ext>
            </a:extLst>
          </p:cNvPr>
          <p:cNvSpPr/>
          <p:nvPr/>
        </p:nvSpPr>
        <p:spPr>
          <a:xfrm>
            <a:off x="4012083" y="4654473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195,0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4" name="Rectangle: Rounded Corners 24">
            <a:extLst>
              <a:ext uri="{FF2B5EF4-FFF2-40B4-BE49-F238E27FC236}">
                <a16:creationId xmlns:a16="http://schemas.microsoft.com/office/drawing/2014/main" id="{94644FB2-3AB8-373C-ACB7-00F787FADBB3}"/>
              </a:ext>
            </a:extLst>
          </p:cNvPr>
          <p:cNvSpPr/>
          <p:nvPr/>
        </p:nvSpPr>
        <p:spPr>
          <a:xfrm>
            <a:off x="4012083" y="3368514"/>
            <a:ext cx="1019728" cy="601959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130,0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5" name="Rectangle: Rounded Corners 23">
            <a:extLst>
              <a:ext uri="{FF2B5EF4-FFF2-40B4-BE49-F238E27FC236}">
                <a16:creationId xmlns:a16="http://schemas.microsoft.com/office/drawing/2014/main" id="{08BDCF5A-81DB-A929-98A3-743A4553F189}"/>
              </a:ext>
            </a:extLst>
          </p:cNvPr>
          <p:cNvSpPr/>
          <p:nvPr/>
        </p:nvSpPr>
        <p:spPr>
          <a:xfrm>
            <a:off x="5178304" y="5410473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6" name="Rectangle: Rounded Corners 24">
            <a:extLst>
              <a:ext uri="{FF2B5EF4-FFF2-40B4-BE49-F238E27FC236}">
                <a16:creationId xmlns:a16="http://schemas.microsoft.com/office/drawing/2014/main" id="{04733990-6895-5265-FA2F-5E1ECBE74711}"/>
              </a:ext>
            </a:extLst>
          </p:cNvPr>
          <p:cNvSpPr/>
          <p:nvPr/>
        </p:nvSpPr>
        <p:spPr>
          <a:xfrm>
            <a:off x="5178304" y="3970473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7" name="Rectangle: Rounded Corners 25">
            <a:extLst>
              <a:ext uri="{FF2B5EF4-FFF2-40B4-BE49-F238E27FC236}">
                <a16:creationId xmlns:a16="http://schemas.microsoft.com/office/drawing/2014/main" id="{7A9A73B7-C97C-E6B2-2CBE-5507D40459A6}"/>
              </a:ext>
            </a:extLst>
          </p:cNvPr>
          <p:cNvSpPr/>
          <p:nvPr/>
        </p:nvSpPr>
        <p:spPr>
          <a:xfrm>
            <a:off x="5178304" y="4654473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8" name="Rectangle: Rounded Corners 24">
            <a:extLst>
              <a:ext uri="{FF2B5EF4-FFF2-40B4-BE49-F238E27FC236}">
                <a16:creationId xmlns:a16="http://schemas.microsoft.com/office/drawing/2014/main" id="{520DE337-3967-9971-09EF-B8667AC6BA44}"/>
              </a:ext>
            </a:extLst>
          </p:cNvPr>
          <p:cNvSpPr/>
          <p:nvPr/>
        </p:nvSpPr>
        <p:spPr>
          <a:xfrm>
            <a:off x="5178304" y="3367029"/>
            <a:ext cx="1019728" cy="603443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9" name="Rectangle: Rounded Corners 33">
            <a:extLst>
              <a:ext uri="{FF2B5EF4-FFF2-40B4-BE49-F238E27FC236}">
                <a16:creationId xmlns:a16="http://schemas.microsoft.com/office/drawing/2014/main" id="{4FD26A8C-01F6-E753-B142-EC22139F19AC}"/>
              </a:ext>
            </a:extLst>
          </p:cNvPr>
          <p:cNvSpPr/>
          <p:nvPr/>
        </p:nvSpPr>
        <p:spPr>
          <a:xfrm>
            <a:off x="5181705" y="2282535"/>
            <a:ext cx="1019728" cy="216000"/>
          </a:xfrm>
          <a:prstGeom prst="roundRect">
            <a:avLst>
              <a:gd name="adj" fmla="val 9269"/>
            </a:avLst>
          </a:prstGeom>
          <a:solidFill>
            <a:srgbClr val="B8DDE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0" name="Rectangle: Rounded Corners 24">
            <a:extLst>
              <a:ext uri="{FF2B5EF4-FFF2-40B4-BE49-F238E27FC236}">
                <a16:creationId xmlns:a16="http://schemas.microsoft.com/office/drawing/2014/main" id="{DA629381-6D28-60D5-3173-137D5C7D7A44}"/>
              </a:ext>
            </a:extLst>
          </p:cNvPr>
          <p:cNvSpPr/>
          <p:nvPr/>
        </p:nvSpPr>
        <p:spPr>
          <a:xfrm>
            <a:off x="5175061" y="2908266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61" name="Rectangle: Rounded Corners 24">
            <a:extLst>
              <a:ext uri="{FF2B5EF4-FFF2-40B4-BE49-F238E27FC236}">
                <a16:creationId xmlns:a16="http://schemas.microsoft.com/office/drawing/2014/main" id="{894FB33E-FD33-62F1-3FB2-B868E8E2E48F}"/>
              </a:ext>
            </a:extLst>
          </p:cNvPr>
          <p:cNvSpPr/>
          <p:nvPr/>
        </p:nvSpPr>
        <p:spPr>
          <a:xfrm>
            <a:off x="5175061" y="2511285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62" name="Rectangle: Rounded Corners 33">
            <a:extLst>
              <a:ext uri="{FF2B5EF4-FFF2-40B4-BE49-F238E27FC236}">
                <a16:creationId xmlns:a16="http://schemas.microsoft.com/office/drawing/2014/main" id="{96844828-988E-633C-6305-52C86D6DBD5D}"/>
              </a:ext>
            </a:extLst>
          </p:cNvPr>
          <p:cNvSpPr/>
          <p:nvPr/>
        </p:nvSpPr>
        <p:spPr>
          <a:xfrm>
            <a:off x="5179274" y="2288342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1EC0C41C-DFAF-0B1B-6ADF-630E2B602973}"/>
              </a:ext>
            </a:extLst>
          </p:cNvPr>
          <p:cNvGrpSpPr/>
          <p:nvPr/>
        </p:nvGrpSpPr>
        <p:grpSpPr>
          <a:xfrm>
            <a:off x="2371738" y="2260141"/>
            <a:ext cx="3829903" cy="1105347"/>
            <a:chOff x="12441203" y="541236"/>
            <a:chExt cx="3829903" cy="1105347"/>
          </a:xfrm>
        </p:grpSpPr>
        <p:sp>
          <p:nvSpPr>
            <p:cNvPr id="164" name="Rectangle: Rounded Corners 24">
              <a:extLst>
                <a:ext uri="{FF2B5EF4-FFF2-40B4-BE49-F238E27FC236}">
                  <a16:creationId xmlns:a16="http://schemas.microsoft.com/office/drawing/2014/main" id="{C1E88955-5136-1BA4-7FAA-7785C229CE59}"/>
                </a:ext>
              </a:extLst>
            </p:cNvPr>
            <p:cNvSpPr/>
            <p:nvPr/>
          </p:nvSpPr>
          <p:spPr>
            <a:xfrm>
              <a:off x="12441203" y="1178583"/>
              <a:ext cx="1019728" cy="468000"/>
            </a:xfrm>
            <a:prstGeom prst="roundRect">
              <a:avLst>
                <a:gd name="adj" fmla="val 4138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UHE 03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65" name="Rectangle: Rounded Corners 24">
              <a:extLst>
                <a:ext uri="{FF2B5EF4-FFF2-40B4-BE49-F238E27FC236}">
                  <a16:creationId xmlns:a16="http://schemas.microsoft.com/office/drawing/2014/main" id="{CD70D04E-98F4-88E1-D8C7-ED3362ADA30F}"/>
                </a:ext>
              </a:extLst>
            </p:cNvPr>
            <p:cNvSpPr/>
            <p:nvPr/>
          </p:nvSpPr>
          <p:spPr>
            <a:xfrm>
              <a:off x="12441203" y="781602"/>
              <a:ext cx="1019728" cy="396000"/>
            </a:xfrm>
            <a:prstGeom prst="roundRect">
              <a:avLst>
                <a:gd name="adj" fmla="val 4138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UHE 07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66" name="Rectangle: Rounded Corners 24">
              <a:extLst>
                <a:ext uri="{FF2B5EF4-FFF2-40B4-BE49-F238E27FC236}">
                  <a16:creationId xmlns:a16="http://schemas.microsoft.com/office/drawing/2014/main" id="{1A842BC8-1A79-2B7B-AADA-9E8147C38896}"/>
                </a:ext>
              </a:extLst>
            </p:cNvPr>
            <p:cNvSpPr/>
            <p:nvPr/>
          </p:nvSpPr>
          <p:spPr>
            <a:xfrm>
              <a:off x="14090260" y="1176620"/>
              <a:ext cx="1019728" cy="468000"/>
            </a:xfrm>
            <a:prstGeom prst="roundRect">
              <a:avLst>
                <a:gd name="adj" fmla="val 4138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120,0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67" name="Rectangle: Rounded Corners 24">
              <a:extLst>
                <a:ext uri="{FF2B5EF4-FFF2-40B4-BE49-F238E27FC236}">
                  <a16:creationId xmlns:a16="http://schemas.microsoft.com/office/drawing/2014/main" id="{55647009-943D-78A9-6179-0F9C1823BA9C}"/>
                </a:ext>
              </a:extLst>
            </p:cNvPr>
            <p:cNvSpPr/>
            <p:nvPr/>
          </p:nvSpPr>
          <p:spPr>
            <a:xfrm>
              <a:off x="14090260" y="779639"/>
              <a:ext cx="1019728" cy="396000"/>
            </a:xfrm>
            <a:prstGeom prst="roundRect">
              <a:avLst>
                <a:gd name="adj" fmla="val 4138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6</a:t>
              </a:r>
              <a:r>
                <a:rPr kumimoji="0" lang="pt-BR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5,0</a:t>
              </a:r>
              <a:endPara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68" name="Rectangle: Rounded Corners 24">
              <a:extLst>
                <a:ext uri="{FF2B5EF4-FFF2-40B4-BE49-F238E27FC236}">
                  <a16:creationId xmlns:a16="http://schemas.microsoft.com/office/drawing/2014/main" id="{9D888866-1CEF-3EC0-3CF3-317F2B4400C7}"/>
                </a:ext>
              </a:extLst>
            </p:cNvPr>
            <p:cNvSpPr/>
            <p:nvPr/>
          </p:nvSpPr>
          <p:spPr>
            <a:xfrm>
              <a:off x="15251378" y="1176620"/>
              <a:ext cx="1019728" cy="468000"/>
            </a:xfrm>
            <a:prstGeom prst="roundRect">
              <a:avLst>
                <a:gd name="adj" fmla="val 4138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0,00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69" name="Rectangle: Rounded Corners 24">
              <a:extLst>
                <a:ext uri="{FF2B5EF4-FFF2-40B4-BE49-F238E27FC236}">
                  <a16:creationId xmlns:a16="http://schemas.microsoft.com/office/drawing/2014/main" id="{0C13810E-CC85-2EDB-59A1-8F713B1686F1}"/>
                </a:ext>
              </a:extLst>
            </p:cNvPr>
            <p:cNvSpPr/>
            <p:nvPr/>
          </p:nvSpPr>
          <p:spPr>
            <a:xfrm>
              <a:off x="15251378" y="779639"/>
              <a:ext cx="1019728" cy="396000"/>
            </a:xfrm>
            <a:prstGeom prst="roundRect">
              <a:avLst>
                <a:gd name="adj" fmla="val 4138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0,00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70" name="Rectangle: Rounded Corners 24">
              <a:extLst>
                <a:ext uri="{FF2B5EF4-FFF2-40B4-BE49-F238E27FC236}">
                  <a16:creationId xmlns:a16="http://schemas.microsoft.com/office/drawing/2014/main" id="{72DF2B6A-07B0-71B5-1378-3731E0ABC981}"/>
                </a:ext>
              </a:extLst>
            </p:cNvPr>
            <p:cNvSpPr/>
            <p:nvPr/>
          </p:nvSpPr>
          <p:spPr>
            <a:xfrm>
              <a:off x="15251378" y="1175473"/>
              <a:ext cx="1019728" cy="468000"/>
            </a:xfrm>
            <a:prstGeom prst="roundRect">
              <a:avLst>
                <a:gd name="adj" fmla="val 4138"/>
              </a:avLst>
            </a:prstGeom>
            <a:solidFill>
              <a:srgbClr val="B8DDE1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0,01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71" name="Rectangle: Rounded Corners 24">
              <a:extLst>
                <a:ext uri="{FF2B5EF4-FFF2-40B4-BE49-F238E27FC236}">
                  <a16:creationId xmlns:a16="http://schemas.microsoft.com/office/drawing/2014/main" id="{C3B65CFF-2FDB-3C0D-7746-DF3FF405F965}"/>
                </a:ext>
              </a:extLst>
            </p:cNvPr>
            <p:cNvSpPr/>
            <p:nvPr/>
          </p:nvSpPr>
          <p:spPr>
            <a:xfrm>
              <a:off x="15251378" y="778492"/>
              <a:ext cx="1019728" cy="396000"/>
            </a:xfrm>
            <a:prstGeom prst="roundRect">
              <a:avLst>
                <a:gd name="adj" fmla="val 4138"/>
              </a:avLst>
            </a:prstGeom>
            <a:solidFill>
              <a:srgbClr val="B8DDE1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0,01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72" name="Rectangle: Rounded Corners 33">
              <a:extLst>
                <a:ext uri="{FF2B5EF4-FFF2-40B4-BE49-F238E27FC236}">
                  <a16:creationId xmlns:a16="http://schemas.microsoft.com/office/drawing/2014/main" id="{0180287C-894F-34B0-426E-25BACAA3D822}"/>
                </a:ext>
              </a:extLst>
            </p:cNvPr>
            <p:cNvSpPr/>
            <p:nvPr/>
          </p:nvSpPr>
          <p:spPr>
            <a:xfrm>
              <a:off x="12441203" y="555549"/>
              <a:ext cx="1019728" cy="216000"/>
            </a:xfrm>
            <a:prstGeom prst="roundRect">
              <a:avLst>
                <a:gd name="adj" fmla="val 9269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UHE 06</a:t>
              </a:r>
              <a:endParaRPr kumimoji="0" lang="en-US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73" name="Rectangle: Rounded Corners 33">
              <a:extLst>
                <a:ext uri="{FF2B5EF4-FFF2-40B4-BE49-F238E27FC236}">
                  <a16:creationId xmlns:a16="http://schemas.microsoft.com/office/drawing/2014/main" id="{41D75F23-82C4-57A0-20A8-A6695A8ECA10}"/>
                </a:ext>
              </a:extLst>
            </p:cNvPr>
            <p:cNvSpPr/>
            <p:nvPr/>
          </p:nvSpPr>
          <p:spPr>
            <a:xfrm>
              <a:off x="14090260" y="555549"/>
              <a:ext cx="1019728" cy="216000"/>
            </a:xfrm>
            <a:prstGeom prst="roundRect">
              <a:avLst>
                <a:gd name="adj" fmla="val 9269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55,0</a:t>
              </a:r>
              <a:endParaRPr kumimoji="0" lang="en-US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74" name="Rectangle: Rounded Corners 33">
              <a:extLst>
                <a:ext uri="{FF2B5EF4-FFF2-40B4-BE49-F238E27FC236}">
                  <a16:creationId xmlns:a16="http://schemas.microsoft.com/office/drawing/2014/main" id="{AD7653AD-5D36-DCCD-F9BA-873CE445A63F}"/>
                </a:ext>
              </a:extLst>
            </p:cNvPr>
            <p:cNvSpPr/>
            <p:nvPr/>
          </p:nvSpPr>
          <p:spPr>
            <a:xfrm>
              <a:off x="15251378" y="555549"/>
              <a:ext cx="1019728" cy="216000"/>
            </a:xfrm>
            <a:prstGeom prst="roundRect">
              <a:avLst>
                <a:gd name="adj" fmla="val 9269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0,00</a:t>
              </a:r>
              <a:endParaRPr kumimoji="0" lang="en-US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75" name="Rectangle: Rounded Corners 33">
              <a:extLst>
                <a:ext uri="{FF2B5EF4-FFF2-40B4-BE49-F238E27FC236}">
                  <a16:creationId xmlns:a16="http://schemas.microsoft.com/office/drawing/2014/main" id="{78034014-10F3-390A-CAF3-B790BA828621}"/>
                </a:ext>
              </a:extLst>
            </p:cNvPr>
            <p:cNvSpPr/>
            <p:nvPr/>
          </p:nvSpPr>
          <p:spPr>
            <a:xfrm>
              <a:off x="15249706" y="541236"/>
              <a:ext cx="1019728" cy="216000"/>
            </a:xfrm>
            <a:prstGeom prst="roundRect">
              <a:avLst>
                <a:gd name="adj" fmla="val 9269"/>
              </a:avLst>
            </a:prstGeom>
            <a:solidFill>
              <a:srgbClr val="B8DDE1"/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0,01</a:t>
              </a:r>
              <a:endParaRPr kumimoji="0" lang="en-US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  <p:sp>
          <p:nvSpPr>
            <p:cNvPr id="176" name="Rectangle: Rounded Corners 24">
              <a:extLst>
                <a:ext uri="{FF2B5EF4-FFF2-40B4-BE49-F238E27FC236}">
                  <a16:creationId xmlns:a16="http://schemas.microsoft.com/office/drawing/2014/main" id="{0DA3C3EF-DC28-3EE8-C43F-CC2ABABB10B9}"/>
                </a:ext>
              </a:extLst>
            </p:cNvPr>
            <p:cNvSpPr/>
            <p:nvPr/>
          </p:nvSpPr>
          <p:spPr>
            <a:xfrm>
              <a:off x="15248034" y="1169712"/>
              <a:ext cx="1019728" cy="468000"/>
            </a:xfrm>
            <a:prstGeom prst="roundRect">
              <a:avLst>
                <a:gd name="adj" fmla="val 4138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1,01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77" name="Rectangle: Rounded Corners 24">
              <a:extLst>
                <a:ext uri="{FF2B5EF4-FFF2-40B4-BE49-F238E27FC236}">
                  <a16:creationId xmlns:a16="http://schemas.microsoft.com/office/drawing/2014/main" id="{ED767806-AE23-044B-9CE7-D0ABE83ED424}"/>
                </a:ext>
              </a:extLst>
            </p:cNvPr>
            <p:cNvSpPr/>
            <p:nvPr/>
          </p:nvSpPr>
          <p:spPr>
            <a:xfrm>
              <a:off x="15248034" y="772731"/>
              <a:ext cx="1019728" cy="396000"/>
            </a:xfrm>
            <a:prstGeom prst="roundRect">
              <a:avLst>
                <a:gd name="adj" fmla="val 4138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1,01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78" name="Rectangle: Rounded Corners 33">
              <a:extLst>
                <a:ext uri="{FF2B5EF4-FFF2-40B4-BE49-F238E27FC236}">
                  <a16:creationId xmlns:a16="http://schemas.microsoft.com/office/drawing/2014/main" id="{E7220E9A-1AA3-4D16-CD65-41BB9E39B9FA}"/>
                </a:ext>
              </a:extLst>
            </p:cNvPr>
            <p:cNvSpPr/>
            <p:nvPr/>
          </p:nvSpPr>
          <p:spPr>
            <a:xfrm>
              <a:off x="15249299" y="552720"/>
              <a:ext cx="1019728" cy="216000"/>
            </a:xfrm>
            <a:prstGeom prst="roundRect">
              <a:avLst>
                <a:gd name="adj" fmla="val 9269"/>
              </a:avLst>
            </a:prstGeom>
            <a:solidFill>
              <a:schemeClr val="bg1">
                <a:lumMod val="65000"/>
              </a:schemeClr>
            </a:solidFill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1,01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</p:grpSp>
      <p:grpSp>
        <p:nvGrpSpPr>
          <p:cNvPr id="179" name="Agrupar 178">
            <a:extLst>
              <a:ext uri="{FF2B5EF4-FFF2-40B4-BE49-F238E27FC236}">
                <a16:creationId xmlns:a16="http://schemas.microsoft.com/office/drawing/2014/main" id="{DF2F9BFA-C5C3-C51D-D47F-5A2AF6E66450}"/>
              </a:ext>
            </a:extLst>
          </p:cNvPr>
          <p:cNvGrpSpPr/>
          <p:nvPr/>
        </p:nvGrpSpPr>
        <p:grpSpPr>
          <a:xfrm>
            <a:off x="2363026" y="3376897"/>
            <a:ext cx="3829903" cy="2909407"/>
            <a:chOff x="12428683" y="2540637"/>
            <a:chExt cx="3829903" cy="2909407"/>
          </a:xfrm>
        </p:grpSpPr>
        <p:sp>
          <p:nvSpPr>
            <p:cNvPr id="180" name="Rectangle: Rounded Corners 23">
              <a:extLst>
                <a:ext uri="{FF2B5EF4-FFF2-40B4-BE49-F238E27FC236}">
                  <a16:creationId xmlns:a16="http://schemas.microsoft.com/office/drawing/2014/main" id="{CA85D79E-8A07-20C8-941F-E17BC78E76F6}"/>
                </a:ext>
              </a:extLst>
            </p:cNvPr>
            <p:cNvSpPr/>
            <p:nvPr/>
          </p:nvSpPr>
          <p:spPr>
            <a:xfrm>
              <a:off x="12428683" y="4586044"/>
              <a:ext cx="1019728" cy="864000"/>
            </a:xfrm>
            <a:prstGeom prst="roundRect">
              <a:avLst>
                <a:gd name="adj" fmla="val 5010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UHE 01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81" name="Rectangle: Rounded Corners 24">
              <a:extLst>
                <a:ext uri="{FF2B5EF4-FFF2-40B4-BE49-F238E27FC236}">
                  <a16:creationId xmlns:a16="http://schemas.microsoft.com/office/drawing/2014/main" id="{1B2CD1DB-4D32-D7D2-791F-623CBD8554B1}"/>
                </a:ext>
              </a:extLst>
            </p:cNvPr>
            <p:cNvSpPr/>
            <p:nvPr/>
          </p:nvSpPr>
          <p:spPr>
            <a:xfrm>
              <a:off x="12428683" y="3146044"/>
              <a:ext cx="1019728" cy="684000"/>
            </a:xfrm>
            <a:prstGeom prst="roundRect">
              <a:avLst>
                <a:gd name="adj" fmla="val 4138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UHE 05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82" name="Rectangle: Rounded Corners 25">
              <a:extLst>
                <a:ext uri="{FF2B5EF4-FFF2-40B4-BE49-F238E27FC236}">
                  <a16:creationId xmlns:a16="http://schemas.microsoft.com/office/drawing/2014/main" id="{05156E49-5B42-D26E-DE2D-E4FD7ECCD929}"/>
                </a:ext>
              </a:extLst>
            </p:cNvPr>
            <p:cNvSpPr/>
            <p:nvPr/>
          </p:nvSpPr>
          <p:spPr>
            <a:xfrm>
              <a:off x="12428683" y="3830044"/>
              <a:ext cx="1019728" cy="756000"/>
            </a:xfrm>
            <a:prstGeom prst="roundRect">
              <a:avLst>
                <a:gd name="adj" fmla="val 5010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UHE 02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83" name="Rectangle: Rounded Corners 24">
              <a:extLst>
                <a:ext uri="{FF2B5EF4-FFF2-40B4-BE49-F238E27FC236}">
                  <a16:creationId xmlns:a16="http://schemas.microsoft.com/office/drawing/2014/main" id="{BA09A618-898E-22B8-B3D8-143597B3EADC}"/>
                </a:ext>
              </a:extLst>
            </p:cNvPr>
            <p:cNvSpPr/>
            <p:nvPr/>
          </p:nvSpPr>
          <p:spPr>
            <a:xfrm>
              <a:off x="12428683" y="2544084"/>
              <a:ext cx="1019728" cy="601959"/>
            </a:xfrm>
            <a:prstGeom prst="roundRect">
              <a:avLst>
                <a:gd name="adj" fmla="val 4138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UHE 04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84" name="Rectangle: Rounded Corners 23">
              <a:extLst>
                <a:ext uri="{FF2B5EF4-FFF2-40B4-BE49-F238E27FC236}">
                  <a16:creationId xmlns:a16="http://schemas.microsoft.com/office/drawing/2014/main" id="{D3E482A1-C95F-73DB-8984-292BC6B33F00}"/>
                </a:ext>
              </a:extLst>
            </p:cNvPr>
            <p:cNvSpPr/>
            <p:nvPr/>
          </p:nvSpPr>
          <p:spPr>
            <a:xfrm>
              <a:off x="14077740" y="4584081"/>
              <a:ext cx="1019728" cy="864000"/>
            </a:xfrm>
            <a:prstGeom prst="roundRect">
              <a:avLst>
                <a:gd name="adj" fmla="val 5010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205,0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85" name="Rectangle: Rounded Corners 24">
              <a:extLst>
                <a:ext uri="{FF2B5EF4-FFF2-40B4-BE49-F238E27FC236}">
                  <a16:creationId xmlns:a16="http://schemas.microsoft.com/office/drawing/2014/main" id="{BCBB58AF-1919-38C6-ABC5-84071B2BDA33}"/>
                </a:ext>
              </a:extLst>
            </p:cNvPr>
            <p:cNvSpPr/>
            <p:nvPr/>
          </p:nvSpPr>
          <p:spPr>
            <a:xfrm>
              <a:off x="14077740" y="3144081"/>
              <a:ext cx="1019728" cy="684000"/>
            </a:xfrm>
            <a:prstGeom prst="roundRect">
              <a:avLst>
                <a:gd name="adj" fmla="val 4138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180,0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86" name="Rectangle: Rounded Corners 25">
              <a:extLst>
                <a:ext uri="{FF2B5EF4-FFF2-40B4-BE49-F238E27FC236}">
                  <a16:creationId xmlns:a16="http://schemas.microsoft.com/office/drawing/2014/main" id="{A2D26079-5BFD-7B40-A520-5F4499822A05}"/>
                </a:ext>
              </a:extLst>
            </p:cNvPr>
            <p:cNvSpPr/>
            <p:nvPr/>
          </p:nvSpPr>
          <p:spPr>
            <a:xfrm>
              <a:off x="14077740" y="3828081"/>
              <a:ext cx="1019728" cy="756000"/>
            </a:xfrm>
            <a:prstGeom prst="roundRect">
              <a:avLst>
                <a:gd name="adj" fmla="val 5010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195,0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87" name="Rectangle: Rounded Corners 24">
              <a:extLst>
                <a:ext uri="{FF2B5EF4-FFF2-40B4-BE49-F238E27FC236}">
                  <a16:creationId xmlns:a16="http://schemas.microsoft.com/office/drawing/2014/main" id="{961B074D-02EF-05BC-77F0-4DE8A4146B49}"/>
                </a:ext>
              </a:extLst>
            </p:cNvPr>
            <p:cNvSpPr/>
            <p:nvPr/>
          </p:nvSpPr>
          <p:spPr>
            <a:xfrm>
              <a:off x="14077740" y="2542122"/>
              <a:ext cx="1019728" cy="601959"/>
            </a:xfrm>
            <a:prstGeom prst="roundRect">
              <a:avLst>
                <a:gd name="adj" fmla="val 4138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130,0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88" name="Rectangle: Rounded Corners 23">
              <a:extLst>
                <a:ext uri="{FF2B5EF4-FFF2-40B4-BE49-F238E27FC236}">
                  <a16:creationId xmlns:a16="http://schemas.microsoft.com/office/drawing/2014/main" id="{C975AB3E-DA98-1F9E-CEF8-DAA4E6056BF1}"/>
                </a:ext>
              </a:extLst>
            </p:cNvPr>
            <p:cNvSpPr/>
            <p:nvPr/>
          </p:nvSpPr>
          <p:spPr>
            <a:xfrm>
              <a:off x="15238858" y="4584081"/>
              <a:ext cx="1019728" cy="864000"/>
            </a:xfrm>
            <a:prstGeom prst="roundRect">
              <a:avLst>
                <a:gd name="adj" fmla="val 5010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1,00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89" name="Rectangle: Rounded Corners 24">
              <a:extLst>
                <a:ext uri="{FF2B5EF4-FFF2-40B4-BE49-F238E27FC236}">
                  <a16:creationId xmlns:a16="http://schemas.microsoft.com/office/drawing/2014/main" id="{F34F0422-1C02-DBAB-38DE-A85B0ABDA4EA}"/>
                </a:ext>
              </a:extLst>
            </p:cNvPr>
            <p:cNvSpPr/>
            <p:nvPr/>
          </p:nvSpPr>
          <p:spPr>
            <a:xfrm>
              <a:off x="15238858" y="3144081"/>
              <a:ext cx="1019728" cy="684000"/>
            </a:xfrm>
            <a:prstGeom prst="roundRect">
              <a:avLst>
                <a:gd name="adj" fmla="val 4138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1,00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90" name="Rectangle: Rounded Corners 25">
              <a:extLst>
                <a:ext uri="{FF2B5EF4-FFF2-40B4-BE49-F238E27FC236}">
                  <a16:creationId xmlns:a16="http://schemas.microsoft.com/office/drawing/2014/main" id="{0AA84212-9F82-2D32-9ABF-521C750DBF0A}"/>
                </a:ext>
              </a:extLst>
            </p:cNvPr>
            <p:cNvSpPr/>
            <p:nvPr/>
          </p:nvSpPr>
          <p:spPr>
            <a:xfrm>
              <a:off x="15238858" y="3828081"/>
              <a:ext cx="1019728" cy="756000"/>
            </a:xfrm>
            <a:prstGeom prst="roundRect">
              <a:avLst>
                <a:gd name="adj" fmla="val 5010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1,00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  <p:sp>
          <p:nvSpPr>
            <p:cNvPr id="191" name="Rectangle: Rounded Corners 24">
              <a:extLst>
                <a:ext uri="{FF2B5EF4-FFF2-40B4-BE49-F238E27FC236}">
                  <a16:creationId xmlns:a16="http://schemas.microsoft.com/office/drawing/2014/main" id="{08A1205C-78E7-5B8B-8E37-AF4A805B3D57}"/>
                </a:ext>
              </a:extLst>
            </p:cNvPr>
            <p:cNvSpPr/>
            <p:nvPr/>
          </p:nvSpPr>
          <p:spPr>
            <a:xfrm>
              <a:off x="15238858" y="2540637"/>
              <a:ext cx="1019728" cy="603443"/>
            </a:xfrm>
            <a:prstGeom prst="roundRect">
              <a:avLst>
                <a:gd name="adj" fmla="val 4138"/>
              </a:avLst>
            </a:prstGeom>
            <a:solidFill>
              <a:srgbClr val="000C4C"/>
            </a:solidFill>
            <a:ln w="12700" cap="flat" cmpd="sng" algn="ctr">
              <a:solidFill>
                <a:srgbClr val="A5A5A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>
                <a:defRPr/>
              </a:pPr>
              <a:r>
                <a:rPr lang="pt-BR" sz="1600" b="1" kern="0">
                  <a:solidFill>
                    <a:srgbClr val="FFFFFF"/>
                  </a:solidFill>
                  <a:latin typeface="Calibri Light" panose="020F0302020204030204"/>
                </a:rPr>
                <a:t>1,00</a:t>
              </a:r>
              <a:endParaRPr lang="en-US" sz="1600" b="1" kern="0">
                <a:solidFill>
                  <a:srgbClr val="FFFFFF"/>
                </a:solidFill>
                <a:latin typeface="Calibri Light" panose="020F0302020204030204"/>
              </a:endParaRPr>
            </a:p>
          </p:txBody>
        </p:sp>
      </p:grpSp>
      <p:cxnSp>
        <p:nvCxnSpPr>
          <p:cNvPr id="192" name="Straight Connector 28">
            <a:extLst>
              <a:ext uri="{FF2B5EF4-FFF2-40B4-BE49-F238E27FC236}">
                <a16:creationId xmlns:a16="http://schemas.microsoft.com/office/drawing/2014/main" id="{CEB35EEF-F0A1-9B25-2F8A-3AF39F6481BC}"/>
              </a:ext>
            </a:extLst>
          </p:cNvPr>
          <p:cNvCxnSpPr>
            <a:cxnSpLocks/>
          </p:cNvCxnSpPr>
          <p:nvPr/>
        </p:nvCxnSpPr>
        <p:spPr>
          <a:xfrm>
            <a:off x="953202" y="3624838"/>
            <a:ext cx="2691825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dash"/>
            <a:miter lim="800000"/>
          </a:ln>
          <a:effectLst/>
        </p:spPr>
      </p:cxnSp>
      <p:sp>
        <p:nvSpPr>
          <p:cNvPr id="193" name="Right Brace 9">
            <a:extLst>
              <a:ext uri="{FF2B5EF4-FFF2-40B4-BE49-F238E27FC236}">
                <a16:creationId xmlns:a16="http://schemas.microsoft.com/office/drawing/2014/main" id="{EB2E1414-808E-B7A6-06CA-BECB6E3A96C5}"/>
              </a:ext>
            </a:extLst>
          </p:cNvPr>
          <p:cNvSpPr/>
          <p:nvPr/>
        </p:nvSpPr>
        <p:spPr>
          <a:xfrm>
            <a:off x="6339815" y="3409099"/>
            <a:ext cx="101774" cy="504000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CaixaDeTexto 120">
            <a:extLst>
              <a:ext uri="{FF2B5EF4-FFF2-40B4-BE49-F238E27FC236}">
                <a16:creationId xmlns:a16="http://schemas.microsoft.com/office/drawing/2014/main" id="{8530783C-FA57-16DB-D29A-B45F8F058589}"/>
              </a:ext>
            </a:extLst>
          </p:cNvPr>
          <p:cNvSpPr txBox="1"/>
          <p:nvPr/>
        </p:nvSpPr>
        <p:spPr>
          <a:xfrm>
            <a:off x="6194789" y="3491683"/>
            <a:ext cx="14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FFC000"/>
                </a:solidFill>
                <a:latin typeface="Calibri Light" panose="020F0302020204030204"/>
              </a:rPr>
              <a:t>Marginal</a:t>
            </a:r>
            <a:endParaRPr lang="pt-BR" sz="1600" b="1" i="1">
              <a:solidFill>
                <a:srgbClr val="FFC000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956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12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4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4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4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4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4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4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4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25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"/>
                            </p:stCondLst>
                            <p:childTnLst>
                              <p:par>
                                <p:cTn id="1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5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3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6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9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8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7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0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3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6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2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2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6" dur="4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9" dur="4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8" presetClass="entr" presetSubtype="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2" dur="4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5" dur="4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8" presetClass="entr" presetSubtype="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8" dur="4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8" presetClass="exit" presetSubtype="1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8" presetClass="exit" presetSubtype="12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8" presetClass="entr" presetSubtype="3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8" presetClass="entr" presetSubtype="3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8" presetClass="entr" presetSubtype="3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300"/>
                            </p:stCondLst>
                            <p:childTnLst>
                              <p:par>
                                <p:cTn id="2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300"/>
                            </p:stCondLst>
                            <p:childTnLst>
                              <p:par>
                                <p:cTn id="2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300"/>
                            </p:stCondLst>
                            <p:childTnLst>
                              <p:par>
                                <p:cTn id="2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300"/>
                            </p:stCondLst>
                            <p:childTnLst>
                              <p:par>
                                <p:cTn id="2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300"/>
                            </p:stCondLst>
                            <p:childTnLst>
                              <p:par>
                                <p:cTn id="3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209 L 0.00026 0.42083 " pathEditMode="relative" rAng="0" ptsTypes="AA">
                                      <p:cBhvr>
                                        <p:cTn id="321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300"/>
                            </p:stCondLst>
                            <p:childTnLst>
                              <p:par>
                                <p:cTn id="32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208 L 0.00026 -0.1632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8" grpId="0" animBg="1"/>
      <p:bldP spid="48" grpId="1" animBg="1"/>
      <p:bldP spid="50" grpId="0" animBg="1"/>
      <p:bldP spid="50" grpId="1" animBg="1"/>
      <p:bldP spid="51" grpId="0"/>
      <p:bldP spid="53" grpId="0" animBg="1"/>
      <p:bldP spid="56" grpId="0" animBg="1"/>
      <p:bldP spid="66" grpId="0"/>
      <p:bldP spid="68" grpId="0"/>
      <p:bldP spid="79" grpId="0" animBg="1"/>
      <p:bldP spid="79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2" grpId="0" animBg="1"/>
      <p:bldP spid="102" grpId="1" animBg="1"/>
      <p:bldP spid="103" grpId="0" animBg="1"/>
      <p:bldP spid="103" grpId="1" animBg="1"/>
      <p:bldP spid="106" grpId="0" animBg="1"/>
      <p:bldP spid="106" grpId="1" animBg="1"/>
      <p:bldP spid="126" grpId="0" animBg="1"/>
      <p:bldP spid="126" grpId="1" animBg="1"/>
      <p:bldP spid="127" grpId="0" animBg="1"/>
      <p:bldP spid="128" grpId="0" animBg="1"/>
      <p:bldP spid="129" grpId="0" animBg="1"/>
      <p:bldP spid="129" grpId="1" animBg="1"/>
      <p:bldP spid="130" grpId="0" animBg="1"/>
      <p:bldP spid="130" grpId="1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9" grpId="0"/>
      <p:bldP spid="142" grpId="0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93" grpId="0" animBg="1"/>
      <p:bldP spid="19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DA6EE-36E9-DAD9-1E84-40DCDCCE2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3C69DF3-FE43-9C7C-6010-EFE51E404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Cenário de sobreoferta</a:t>
            </a:r>
          </a:p>
        </p:txBody>
      </p:sp>
      <p:cxnSp>
        <p:nvCxnSpPr>
          <p:cNvPr id="2" name="Straight Connector 4">
            <a:extLst>
              <a:ext uri="{FF2B5EF4-FFF2-40B4-BE49-F238E27FC236}">
                <a16:creationId xmlns:a16="http://schemas.microsoft.com/office/drawing/2014/main" id="{73224AC9-3C77-7D81-B24B-1F3279C6FC6C}"/>
              </a:ext>
            </a:extLst>
          </p:cNvPr>
          <p:cNvCxnSpPr>
            <a:cxnSpLocks/>
          </p:cNvCxnSpPr>
          <p:nvPr/>
        </p:nvCxnSpPr>
        <p:spPr>
          <a:xfrm flipV="1">
            <a:off x="2020824" y="1693841"/>
            <a:ext cx="0" cy="4992624"/>
          </a:xfrm>
          <a:prstGeom prst="line">
            <a:avLst/>
          </a:prstGeom>
          <a:noFill/>
          <a:ln w="28575" cap="flat" cmpd="sng" algn="ctr">
            <a:solidFill>
              <a:srgbClr val="4C4C4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42">
                <a:extLst>
                  <a:ext uri="{FF2B5EF4-FFF2-40B4-BE49-F238E27FC236}">
                    <a16:creationId xmlns:a16="http://schemas.microsoft.com/office/drawing/2014/main" id="{A52E49AE-86CA-05BD-FA1C-20B4FE56D6AC}"/>
                  </a:ext>
                </a:extLst>
              </p:cNvPr>
              <p:cNvSpPr txBox="1"/>
              <p:nvPr/>
            </p:nvSpPr>
            <p:spPr>
              <a:xfrm>
                <a:off x="335327" y="3623897"/>
                <a:ext cx="11189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/>
                  </a:rPr>
                  <a:t> = 700,0</a:t>
                </a:r>
                <a:endPara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4" name="TextBox 42">
                <a:extLst>
                  <a:ext uri="{FF2B5EF4-FFF2-40B4-BE49-F238E27FC236}">
                    <a16:creationId xmlns:a16="http://schemas.microsoft.com/office/drawing/2014/main" id="{A52E49AE-86CA-05BD-FA1C-20B4FE56D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7" y="3623897"/>
                <a:ext cx="1118961" cy="338554"/>
              </a:xfrm>
              <a:prstGeom prst="rect">
                <a:avLst/>
              </a:prstGeom>
              <a:blipFill>
                <a:blip r:embed="rId2"/>
                <a:stretch>
                  <a:fillRect t="-5357" r="-3804" b="-214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90">
            <a:extLst>
              <a:ext uri="{FF2B5EF4-FFF2-40B4-BE49-F238E27FC236}">
                <a16:creationId xmlns:a16="http://schemas.microsoft.com/office/drawing/2014/main" id="{E60699BA-D6F0-CB97-6BF3-FA90B2DA395E}"/>
              </a:ext>
            </a:extLst>
          </p:cNvPr>
          <p:cNvCxnSpPr>
            <a:cxnSpLocks/>
          </p:cNvCxnSpPr>
          <p:nvPr/>
        </p:nvCxnSpPr>
        <p:spPr>
          <a:xfrm flipV="1">
            <a:off x="1855304" y="6268414"/>
            <a:ext cx="1912024" cy="6818"/>
          </a:xfrm>
          <a:prstGeom prst="line">
            <a:avLst/>
          </a:prstGeom>
          <a:noFill/>
          <a:ln w="28575" cap="flat" cmpd="sng" algn="ctr">
            <a:solidFill>
              <a:srgbClr val="4C4C4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8" name="Rectangle: Rounded Corners 110">
            <a:extLst>
              <a:ext uri="{FF2B5EF4-FFF2-40B4-BE49-F238E27FC236}">
                <a16:creationId xmlns:a16="http://schemas.microsoft.com/office/drawing/2014/main" id="{AEB0E917-58FB-AECD-4EB6-6F4D57C4B27C}"/>
              </a:ext>
            </a:extLst>
          </p:cNvPr>
          <p:cNvSpPr/>
          <p:nvPr/>
        </p:nvSpPr>
        <p:spPr>
          <a:xfrm>
            <a:off x="4022003" y="1563746"/>
            <a:ext cx="1019728" cy="475046"/>
          </a:xfrm>
          <a:prstGeom prst="roundRect">
            <a:avLst>
              <a:gd name="adj" fmla="val 5010"/>
            </a:avLst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200" b="1" kern="0" err="1">
                <a:solidFill>
                  <a:srgbClr val="FFFFFF"/>
                </a:solidFill>
                <a:latin typeface="Calibri Light" panose="020F0302020204030204"/>
              </a:rPr>
              <a:t>Qte</a:t>
            </a:r>
            <a:r>
              <a:rPr lang="pt-BR" sz="1200" b="1" kern="0">
                <a:solidFill>
                  <a:srgbClr val="FFFFFF"/>
                </a:solidFill>
                <a:latin typeface="Calibri Light" panose="020F0302020204030204"/>
              </a:rPr>
              <a:t> (títulos)</a:t>
            </a:r>
            <a:endParaRPr lang="en-US" sz="12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9" name="Rectangle: Rounded Corners 111">
            <a:extLst>
              <a:ext uri="{FF2B5EF4-FFF2-40B4-BE49-F238E27FC236}">
                <a16:creationId xmlns:a16="http://schemas.microsoft.com/office/drawing/2014/main" id="{E12566C2-9504-81BC-9CF3-FED0C6A87000}"/>
              </a:ext>
            </a:extLst>
          </p:cNvPr>
          <p:cNvSpPr/>
          <p:nvPr/>
        </p:nvSpPr>
        <p:spPr>
          <a:xfrm>
            <a:off x="5181913" y="1563746"/>
            <a:ext cx="1019728" cy="475045"/>
          </a:xfrm>
          <a:prstGeom prst="roundRect">
            <a:avLst>
              <a:gd name="adj" fmla="val 5010"/>
            </a:avLst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Preço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(R$ mi/título)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1" name="Straight Connector 118">
            <a:extLst>
              <a:ext uri="{FF2B5EF4-FFF2-40B4-BE49-F238E27FC236}">
                <a16:creationId xmlns:a16="http://schemas.microsoft.com/office/drawing/2014/main" id="{477870FD-E8D3-2FFE-FBB3-059F09B4EE70}"/>
              </a:ext>
            </a:extLst>
          </p:cNvPr>
          <p:cNvCxnSpPr/>
          <p:nvPr/>
        </p:nvCxnSpPr>
        <p:spPr>
          <a:xfrm>
            <a:off x="5112148" y="1308038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cxnSp>
        <p:nvCxnSpPr>
          <p:cNvPr id="12" name="Straight Connector 119">
            <a:extLst>
              <a:ext uri="{FF2B5EF4-FFF2-40B4-BE49-F238E27FC236}">
                <a16:creationId xmlns:a16="http://schemas.microsoft.com/office/drawing/2014/main" id="{2CB01417-7353-5AC0-28DE-4B4337AF360A}"/>
              </a:ext>
            </a:extLst>
          </p:cNvPr>
          <p:cNvCxnSpPr/>
          <p:nvPr/>
        </p:nvCxnSpPr>
        <p:spPr>
          <a:xfrm>
            <a:off x="3928167" y="1291505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cxnSp>
        <p:nvCxnSpPr>
          <p:cNvPr id="13" name="Straight Connector 120">
            <a:extLst>
              <a:ext uri="{FF2B5EF4-FFF2-40B4-BE49-F238E27FC236}">
                <a16:creationId xmlns:a16="http://schemas.microsoft.com/office/drawing/2014/main" id="{2B488E36-8E37-3D82-61A2-A6EDB6603DA9}"/>
              </a:ext>
            </a:extLst>
          </p:cNvPr>
          <p:cNvCxnSpPr/>
          <p:nvPr/>
        </p:nvCxnSpPr>
        <p:spPr>
          <a:xfrm>
            <a:off x="6275127" y="1291505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sp>
        <p:nvSpPr>
          <p:cNvPr id="14" name="Rectangle: Rounded Corners 84">
            <a:extLst>
              <a:ext uri="{FF2B5EF4-FFF2-40B4-BE49-F238E27FC236}">
                <a16:creationId xmlns:a16="http://schemas.microsoft.com/office/drawing/2014/main" id="{C5152248-FF89-AE2B-11A6-185A669016B8}"/>
              </a:ext>
            </a:extLst>
          </p:cNvPr>
          <p:cNvSpPr/>
          <p:nvPr/>
        </p:nvSpPr>
        <p:spPr>
          <a:xfrm>
            <a:off x="8695358" y="5231211"/>
            <a:ext cx="1800000" cy="338554"/>
          </a:xfrm>
          <a:prstGeom prst="roundRect">
            <a:avLst/>
          </a:prstGeom>
          <a:solidFill>
            <a:srgbClr val="000C4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Ordenação:</a:t>
            </a:r>
          </a:p>
        </p:txBody>
      </p:sp>
      <p:sp>
        <p:nvSpPr>
          <p:cNvPr id="15" name="Rectangle: Rounded Corners 85">
            <a:extLst>
              <a:ext uri="{FF2B5EF4-FFF2-40B4-BE49-F238E27FC236}">
                <a16:creationId xmlns:a16="http://schemas.microsoft.com/office/drawing/2014/main" id="{D81EBC8D-79F6-1E4D-DB69-A808AAF98A3E}"/>
              </a:ext>
            </a:extLst>
          </p:cNvPr>
          <p:cNvSpPr/>
          <p:nvPr/>
        </p:nvSpPr>
        <p:spPr>
          <a:xfrm>
            <a:off x="8695358" y="5547818"/>
            <a:ext cx="1800000" cy="338554"/>
          </a:xfrm>
          <a:prstGeom prst="roundRect">
            <a:avLst/>
          </a:prstGeom>
          <a:gradFill flip="none" rotWithShape="1">
            <a:gsLst>
              <a:gs pos="0">
                <a:srgbClr val="000C4C">
                  <a:tint val="66000"/>
                  <a:satMod val="160000"/>
                </a:srgbClr>
              </a:gs>
              <a:gs pos="50000">
                <a:srgbClr val="000C4C">
                  <a:tint val="44500"/>
                  <a:satMod val="160000"/>
                </a:srgbClr>
              </a:gs>
              <a:gs pos="100000">
                <a:srgbClr val="000C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Preço</a:t>
            </a:r>
          </a:p>
        </p:txBody>
      </p:sp>
      <p:sp>
        <p:nvSpPr>
          <p:cNvPr id="17" name="Rectangle: Rounded Corners 86">
            <a:extLst>
              <a:ext uri="{FF2B5EF4-FFF2-40B4-BE49-F238E27FC236}">
                <a16:creationId xmlns:a16="http://schemas.microsoft.com/office/drawing/2014/main" id="{65A65F78-53EA-A5D2-EAC9-5334C2D4F86D}"/>
              </a:ext>
            </a:extLst>
          </p:cNvPr>
          <p:cNvSpPr/>
          <p:nvPr/>
        </p:nvSpPr>
        <p:spPr>
          <a:xfrm>
            <a:off x="8695358" y="5864425"/>
            <a:ext cx="1800000" cy="338554"/>
          </a:xfrm>
          <a:prstGeom prst="roundRect">
            <a:avLst/>
          </a:prstGeom>
          <a:gradFill flip="none" rotWithShape="1">
            <a:gsLst>
              <a:gs pos="0">
                <a:srgbClr val="000C4C">
                  <a:tint val="66000"/>
                  <a:satMod val="160000"/>
                </a:srgbClr>
              </a:gs>
              <a:gs pos="50000">
                <a:srgbClr val="000C4C">
                  <a:tint val="44500"/>
                  <a:satMod val="160000"/>
                </a:srgbClr>
              </a:gs>
              <a:gs pos="100000">
                <a:srgbClr val="000C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Títulos</a:t>
            </a:r>
          </a:p>
        </p:txBody>
      </p:sp>
      <p:sp>
        <p:nvSpPr>
          <p:cNvPr id="19" name="Rectangle: Rounded Corners 87">
            <a:extLst>
              <a:ext uri="{FF2B5EF4-FFF2-40B4-BE49-F238E27FC236}">
                <a16:creationId xmlns:a16="http://schemas.microsoft.com/office/drawing/2014/main" id="{B0835D6B-035E-92A6-9AEB-5D3209D094D5}"/>
              </a:ext>
            </a:extLst>
          </p:cNvPr>
          <p:cNvSpPr/>
          <p:nvPr/>
        </p:nvSpPr>
        <p:spPr>
          <a:xfrm>
            <a:off x="8695358" y="6181032"/>
            <a:ext cx="1800000" cy="338554"/>
          </a:xfrm>
          <a:prstGeom prst="roundRect">
            <a:avLst/>
          </a:prstGeom>
          <a:gradFill flip="none" rotWithShape="1">
            <a:gsLst>
              <a:gs pos="0">
                <a:srgbClr val="000C4C">
                  <a:tint val="66000"/>
                  <a:satMod val="160000"/>
                </a:srgbClr>
              </a:gs>
              <a:gs pos="50000">
                <a:srgbClr val="000C4C">
                  <a:tint val="44500"/>
                  <a:satMod val="160000"/>
                </a:srgbClr>
              </a:gs>
              <a:gs pos="100000">
                <a:srgbClr val="000C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Cronológica</a:t>
            </a:r>
          </a:p>
        </p:txBody>
      </p:sp>
      <p:sp>
        <p:nvSpPr>
          <p:cNvPr id="20" name="Arrow: Up 92">
            <a:extLst>
              <a:ext uri="{FF2B5EF4-FFF2-40B4-BE49-F238E27FC236}">
                <a16:creationId xmlns:a16="http://schemas.microsoft.com/office/drawing/2014/main" id="{5A540AB7-571D-1E38-6EBE-73FA5FB6D800}"/>
              </a:ext>
            </a:extLst>
          </p:cNvPr>
          <p:cNvSpPr/>
          <p:nvPr/>
        </p:nvSpPr>
        <p:spPr>
          <a:xfrm flipV="1">
            <a:off x="10559917" y="5591095"/>
            <a:ext cx="166254" cy="252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Up 99">
            <a:extLst>
              <a:ext uri="{FF2B5EF4-FFF2-40B4-BE49-F238E27FC236}">
                <a16:creationId xmlns:a16="http://schemas.microsoft.com/office/drawing/2014/main" id="{3097BD24-0223-A327-F8EE-89DDC5F764C7}"/>
              </a:ext>
            </a:extLst>
          </p:cNvPr>
          <p:cNvSpPr/>
          <p:nvPr/>
        </p:nvSpPr>
        <p:spPr>
          <a:xfrm flipV="1">
            <a:off x="10559917" y="5909904"/>
            <a:ext cx="166254" cy="252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Up 100">
            <a:extLst>
              <a:ext uri="{FF2B5EF4-FFF2-40B4-BE49-F238E27FC236}">
                <a16:creationId xmlns:a16="http://schemas.microsoft.com/office/drawing/2014/main" id="{A924BB4D-3FB7-58B8-DA57-C0AEE847B2EE}"/>
              </a:ext>
            </a:extLst>
          </p:cNvPr>
          <p:cNvSpPr/>
          <p:nvPr/>
        </p:nvSpPr>
        <p:spPr>
          <a:xfrm rot="10800000" flipV="1">
            <a:off x="10559917" y="6228713"/>
            <a:ext cx="166254" cy="252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AF8DE728-339A-B358-8229-042637E22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79" y="2747157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aixaDeTexto 120">
            <a:extLst>
              <a:ext uri="{FF2B5EF4-FFF2-40B4-BE49-F238E27FC236}">
                <a16:creationId xmlns:a16="http://schemas.microsoft.com/office/drawing/2014/main" id="{FAF8A199-7002-AEBD-9F13-D5E4C089A66E}"/>
              </a:ext>
            </a:extLst>
          </p:cNvPr>
          <p:cNvSpPr txBox="1"/>
          <p:nvPr/>
        </p:nvSpPr>
        <p:spPr>
          <a:xfrm>
            <a:off x="8311539" y="2207241"/>
            <a:ext cx="2567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UHE 03, UHE 07 e UHE 06</a:t>
            </a:r>
          </a:p>
        </p:txBody>
      </p:sp>
      <p:pic>
        <p:nvPicPr>
          <p:cNvPr id="26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6F8582D0-FEC3-82D9-29E0-ACDCA5C34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085" y="3525756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BCEE89B6-10DA-2625-B8FB-6A4DD171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66" y="2747157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103">
            <a:extLst>
              <a:ext uri="{FF2B5EF4-FFF2-40B4-BE49-F238E27FC236}">
                <a16:creationId xmlns:a16="http://schemas.microsoft.com/office/drawing/2014/main" id="{12EB445C-F024-5DA1-73BC-8A94629954B6}"/>
              </a:ext>
            </a:extLst>
          </p:cNvPr>
          <p:cNvSpPr/>
          <p:nvPr/>
        </p:nvSpPr>
        <p:spPr>
          <a:xfrm>
            <a:off x="8372187" y="4576050"/>
            <a:ext cx="2520000" cy="338554"/>
          </a:xfrm>
          <a:prstGeom prst="roundRect">
            <a:avLst/>
          </a:prstGeom>
          <a:solidFill>
            <a:srgbClr val="000C4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Incremento mínimo = 0,01</a:t>
            </a:r>
          </a:p>
        </p:txBody>
      </p:sp>
      <p:pic>
        <p:nvPicPr>
          <p:cNvPr id="29" name="Imagem 94" descr="Clock - Time.png">
            <a:extLst>
              <a:ext uri="{FF2B5EF4-FFF2-40B4-BE49-F238E27FC236}">
                <a16:creationId xmlns:a16="http://schemas.microsoft.com/office/drawing/2014/main" id="{799107AF-B063-676A-EF1B-718533351AD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BAD1D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32406" y="788616"/>
            <a:ext cx="1125904" cy="1125904"/>
          </a:xfrm>
          <a:prstGeom prst="rect">
            <a:avLst/>
          </a:prstGeom>
        </p:spPr>
      </p:pic>
      <p:sp>
        <p:nvSpPr>
          <p:cNvPr id="30" name="Rectangle: Rounded Corners 24">
            <a:extLst>
              <a:ext uri="{FF2B5EF4-FFF2-40B4-BE49-F238E27FC236}">
                <a16:creationId xmlns:a16="http://schemas.microsoft.com/office/drawing/2014/main" id="{872E6C5E-EC73-2C54-E4AB-CF94FA939F72}"/>
              </a:ext>
            </a:extLst>
          </p:cNvPr>
          <p:cNvSpPr/>
          <p:nvPr/>
        </p:nvSpPr>
        <p:spPr>
          <a:xfrm>
            <a:off x="2355309" y="5762250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03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1" name="Rectangle: Rounded Corners 24">
            <a:extLst>
              <a:ext uri="{FF2B5EF4-FFF2-40B4-BE49-F238E27FC236}">
                <a16:creationId xmlns:a16="http://schemas.microsoft.com/office/drawing/2014/main" id="{54A71766-7513-27F7-CF3C-563AD1D0FD90}"/>
              </a:ext>
            </a:extLst>
          </p:cNvPr>
          <p:cNvSpPr/>
          <p:nvPr/>
        </p:nvSpPr>
        <p:spPr>
          <a:xfrm>
            <a:off x="2355309" y="5365269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07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2" name="Rectangle: Rounded Corners 24">
            <a:extLst>
              <a:ext uri="{FF2B5EF4-FFF2-40B4-BE49-F238E27FC236}">
                <a16:creationId xmlns:a16="http://schemas.microsoft.com/office/drawing/2014/main" id="{54829864-3F5A-E3AA-176E-E71C826CFB18}"/>
              </a:ext>
            </a:extLst>
          </p:cNvPr>
          <p:cNvSpPr/>
          <p:nvPr/>
        </p:nvSpPr>
        <p:spPr>
          <a:xfrm>
            <a:off x="4004366" y="5760287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120,0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E8E0AACC-704C-A314-BD7D-CD0B8FD5E9E4}"/>
              </a:ext>
            </a:extLst>
          </p:cNvPr>
          <p:cNvSpPr/>
          <p:nvPr/>
        </p:nvSpPr>
        <p:spPr>
          <a:xfrm>
            <a:off x="4004366" y="5363306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4CB1184-6D0E-1FC9-684E-3E7CF287DD95}"/>
              </a:ext>
            </a:extLst>
          </p:cNvPr>
          <p:cNvSpPr/>
          <p:nvPr/>
        </p:nvSpPr>
        <p:spPr>
          <a:xfrm>
            <a:off x="2355309" y="5139216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06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5" name="Rectangle: Rounded Corners 33">
            <a:extLst>
              <a:ext uri="{FF2B5EF4-FFF2-40B4-BE49-F238E27FC236}">
                <a16:creationId xmlns:a16="http://schemas.microsoft.com/office/drawing/2014/main" id="{9A0A8BD5-6AC8-8421-B44F-78EB62A49B29}"/>
              </a:ext>
            </a:extLst>
          </p:cNvPr>
          <p:cNvSpPr/>
          <p:nvPr/>
        </p:nvSpPr>
        <p:spPr>
          <a:xfrm>
            <a:off x="4004366" y="5139216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55,0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6" name="Rectangle: Rounded Corners 23">
            <a:extLst>
              <a:ext uri="{FF2B5EF4-FFF2-40B4-BE49-F238E27FC236}">
                <a16:creationId xmlns:a16="http://schemas.microsoft.com/office/drawing/2014/main" id="{5E12147C-DBB8-FA9F-98F6-F0DE6532327B}"/>
              </a:ext>
            </a:extLst>
          </p:cNvPr>
          <p:cNvSpPr/>
          <p:nvPr/>
        </p:nvSpPr>
        <p:spPr>
          <a:xfrm>
            <a:off x="2356178" y="4271418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38" name="Rectangle: Rounded Corners 24">
            <a:extLst>
              <a:ext uri="{FF2B5EF4-FFF2-40B4-BE49-F238E27FC236}">
                <a16:creationId xmlns:a16="http://schemas.microsoft.com/office/drawing/2014/main" id="{1E009A54-2C5F-3D4E-6934-16FFBAE83E70}"/>
              </a:ext>
            </a:extLst>
          </p:cNvPr>
          <p:cNvSpPr/>
          <p:nvPr/>
        </p:nvSpPr>
        <p:spPr>
          <a:xfrm>
            <a:off x="2356178" y="2831418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05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39" name="Rectangle: Rounded Corners 25">
            <a:extLst>
              <a:ext uri="{FF2B5EF4-FFF2-40B4-BE49-F238E27FC236}">
                <a16:creationId xmlns:a16="http://schemas.microsoft.com/office/drawing/2014/main" id="{DE436D09-8AE6-5D70-4A1A-21C64DFF5D54}"/>
              </a:ext>
            </a:extLst>
          </p:cNvPr>
          <p:cNvSpPr/>
          <p:nvPr/>
        </p:nvSpPr>
        <p:spPr>
          <a:xfrm>
            <a:off x="2356178" y="3515418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02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40" name="Rectangle: Rounded Corners 24">
            <a:extLst>
              <a:ext uri="{FF2B5EF4-FFF2-40B4-BE49-F238E27FC236}">
                <a16:creationId xmlns:a16="http://schemas.microsoft.com/office/drawing/2014/main" id="{43143B33-3B64-CA47-B579-76964DCE6BD9}"/>
              </a:ext>
            </a:extLst>
          </p:cNvPr>
          <p:cNvSpPr/>
          <p:nvPr/>
        </p:nvSpPr>
        <p:spPr>
          <a:xfrm>
            <a:off x="2356178" y="2229458"/>
            <a:ext cx="1019728" cy="601959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04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41" name="Rectangle: Rounded Corners 23">
            <a:extLst>
              <a:ext uri="{FF2B5EF4-FFF2-40B4-BE49-F238E27FC236}">
                <a16:creationId xmlns:a16="http://schemas.microsoft.com/office/drawing/2014/main" id="{5CCCF134-5547-44C6-AB8C-2F267F7B9410}"/>
              </a:ext>
            </a:extLst>
          </p:cNvPr>
          <p:cNvSpPr/>
          <p:nvPr/>
        </p:nvSpPr>
        <p:spPr>
          <a:xfrm>
            <a:off x="4005235" y="4269455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205,0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43" name="Rectangle: Rounded Corners 24">
            <a:extLst>
              <a:ext uri="{FF2B5EF4-FFF2-40B4-BE49-F238E27FC236}">
                <a16:creationId xmlns:a16="http://schemas.microsoft.com/office/drawing/2014/main" id="{5BDAB2A7-DED2-82E8-6AEC-27CBBDA0F853}"/>
              </a:ext>
            </a:extLst>
          </p:cNvPr>
          <p:cNvSpPr/>
          <p:nvPr/>
        </p:nvSpPr>
        <p:spPr>
          <a:xfrm>
            <a:off x="4005235" y="2829455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180,0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44" name="Rectangle: Rounded Corners 25">
            <a:extLst>
              <a:ext uri="{FF2B5EF4-FFF2-40B4-BE49-F238E27FC236}">
                <a16:creationId xmlns:a16="http://schemas.microsoft.com/office/drawing/2014/main" id="{F5BB2953-1AF2-0336-E946-97451F2BDBA7}"/>
              </a:ext>
            </a:extLst>
          </p:cNvPr>
          <p:cNvSpPr/>
          <p:nvPr/>
        </p:nvSpPr>
        <p:spPr>
          <a:xfrm>
            <a:off x="4005235" y="3513455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195,0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45" name="Rectangle: Rounded Corners 24">
            <a:extLst>
              <a:ext uri="{FF2B5EF4-FFF2-40B4-BE49-F238E27FC236}">
                <a16:creationId xmlns:a16="http://schemas.microsoft.com/office/drawing/2014/main" id="{5D4C824C-68FB-24B7-159F-D3269B466646}"/>
              </a:ext>
            </a:extLst>
          </p:cNvPr>
          <p:cNvSpPr/>
          <p:nvPr/>
        </p:nvSpPr>
        <p:spPr>
          <a:xfrm>
            <a:off x="4005235" y="2227496"/>
            <a:ext cx="1019728" cy="601959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130,0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5" name="Rectangle: Rounded Corners 23">
            <a:extLst>
              <a:ext uri="{FF2B5EF4-FFF2-40B4-BE49-F238E27FC236}">
                <a16:creationId xmlns:a16="http://schemas.microsoft.com/office/drawing/2014/main" id="{BDC732D2-3E35-DCD2-CA16-7C68D3D7DE26}"/>
              </a:ext>
            </a:extLst>
          </p:cNvPr>
          <p:cNvSpPr/>
          <p:nvPr/>
        </p:nvSpPr>
        <p:spPr>
          <a:xfrm>
            <a:off x="5166353" y="4269455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7" name="Rectangle: Rounded Corners 24">
            <a:extLst>
              <a:ext uri="{FF2B5EF4-FFF2-40B4-BE49-F238E27FC236}">
                <a16:creationId xmlns:a16="http://schemas.microsoft.com/office/drawing/2014/main" id="{66B8E6B1-80D8-4BA7-0464-A2981631BE30}"/>
              </a:ext>
            </a:extLst>
          </p:cNvPr>
          <p:cNvSpPr/>
          <p:nvPr/>
        </p:nvSpPr>
        <p:spPr>
          <a:xfrm>
            <a:off x="5166353" y="2829455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69" name="Rectangle: Rounded Corners 25">
            <a:extLst>
              <a:ext uri="{FF2B5EF4-FFF2-40B4-BE49-F238E27FC236}">
                <a16:creationId xmlns:a16="http://schemas.microsoft.com/office/drawing/2014/main" id="{CB6164FD-2D30-B430-FD3F-1D97BBF09913}"/>
              </a:ext>
            </a:extLst>
          </p:cNvPr>
          <p:cNvSpPr/>
          <p:nvPr/>
        </p:nvSpPr>
        <p:spPr>
          <a:xfrm>
            <a:off x="5166353" y="3513455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70" name="Rectangle: Rounded Corners 24">
            <a:extLst>
              <a:ext uri="{FF2B5EF4-FFF2-40B4-BE49-F238E27FC236}">
                <a16:creationId xmlns:a16="http://schemas.microsoft.com/office/drawing/2014/main" id="{ED1F7921-0D78-1B92-6534-56E355DC1BA5}"/>
              </a:ext>
            </a:extLst>
          </p:cNvPr>
          <p:cNvSpPr/>
          <p:nvPr/>
        </p:nvSpPr>
        <p:spPr>
          <a:xfrm>
            <a:off x="5166353" y="2226011"/>
            <a:ext cx="1019728" cy="603443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71" name="Rectangle: Rounded Corners 24">
            <a:extLst>
              <a:ext uri="{FF2B5EF4-FFF2-40B4-BE49-F238E27FC236}">
                <a16:creationId xmlns:a16="http://schemas.microsoft.com/office/drawing/2014/main" id="{2DB8284A-1648-A576-F4C8-C47F4DDA1D92}"/>
              </a:ext>
            </a:extLst>
          </p:cNvPr>
          <p:cNvSpPr/>
          <p:nvPr/>
        </p:nvSpPr>
        <p:spPr>
          <a:xfrm>
            <a:off x="5162140" y="5738865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72" name="Rectangle: Rounded Corners 24">
            <a:extLst>
              <a:ext uri="{FF2B5EF4-FFF2-40B4-BE49-F238E27FC236}">
                <a16:creationId xmlns:a16="http://schemas.microsoft.com/office/drawing/2014/main" id="{96C5EBE8-2F4F-21C2-94DB-51289F32495C}"/>
              </a:ext>
            </a:extLst>
          </p:cNvPr>
          <p:cNvSpPr/>
          <p:nvPr/>
        </p:nvSpPr>
        <p:spPr>
          <a:xfrm>
            <a:off x="5162140" y="5341884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73" name="Rectangle: Rounded Corners 33">
            <a:extLst>
              <a:ext uri="{FF2B5EF4-FFF2-40B4-BE49-F238E27FC236}">
                <a16:creationId xmlns:a16="http://schemas.microsoft.com/office/drawing/2014/main" id="{628E2AA5-83FF-BE30-EFD3-6C3AC47BE731}"/>
              </a:ext>
            </a:extLst>
          </p:cNvPr>
          <p:cNvSpPr/>
          <p:nvPr/>
        </p:nvSpPr>
        <p:spPr>
          <a:xfrm>
            <a:off x="5166353" y="5118941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74" name="Rectangle: Rounded Corners 24">
            <a:extLst>
              <a:ext uri="{FF2B5EF4-FFF2-40B4-BE49-F238E27FC236}">
                <a16:creationId xmlns:a16="http://schemas.microsoft.com/office/drawing/2014/main" id="{F1340A53-B064-6670-60B9-B36A2969EC3A}"/>
              </a:ext>
            </a:extLst>
          </p:cNvPr>
          <p:cNvSpPr/>
          <p:nvPr/>
        </p:nvSpPr>
        <p:spPr>
          <a:xfrm>
            <a:off x="2344733" y="5752522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03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5" name="Rectangle: Rounded Corners 24">
            <a:extLst>
              <a:ext uri="{FF2B5EF4-FFF2-40B4-BE49-F238E27FC236}">
                <a16:creationId xmlns:a16="http://schemas.microsoft.com/office/drawing/2014/main" id="{081F42D9-413E-58C7-EE79-9B9BDEEB685F}"/>
              </a:ext>
            </a:extLst>
          </p:cNvPr>
          <p:cNvSpPr/>
          <p:nvPr/>
        </p:nvSpPr>
        <p:spPr>
          <a:xfrm>
            <a:off x="2344733" y="5355541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07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6" name="Rectangle: Rounded Corners 24">
            <a:extLst>
              <a:ext uri="{FF2B5EF4-FFF2-40B4-BE49-F238E27FC236}">
                <a16:creationId xmlns:a16="http://schemas.microsoft.com/office/drawing/2014/main" id="{9E4F70FB-4C64-D370-4268-E7AAF906C3D8}"/>
              </a:ext>
            </a:extLst>
          </p:cNvPr>
          <p:cNvSpPr/>
          <p:nvPr/>
        </p:nvSpPr>
        <p:spPr>
          <a:xfrm>
            <a:off x="3993790" y="5750559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120,0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7" name="Rectangle: Rounded Corners 24">
            <a:extLst>
              <a:ext uri="{FF2B5EF4-FFF2-40B4-BE49-F238E27FC236}">
                <a16:creationId xmlns:a16="http://schemas.microsoft.com/office/drawing/2014/main" id="{A7A215D7-2EFE-8CA2-F458-EC47A0EBB690}"/>
              </a:ext>
            </a:extLst>
          </p:cNvPr>
          <p:cNvSpPr/>
          <p:nvPr/>
        </p:nvSpPr>
        <p:spPr>
          <a:xfrm>
            <a:off x="3993790" y="5353578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8" name="Rectangle: Rounded Corners 33">
            <a:extLst>
              <a:ext uri="{FF2B5EF4-FFF2-40B4-BE49-F238E27FC236}">
                <a16:creationId xmlns:a16="http://schemas.microsoft.com/office/drawing/2014/main" id="{A25D2C2E-15E9-B4A2-59B7-25A0D1ED5F7F}"/>
              </a:ext>
            </a:extLst>
          </p:cNvPr>
          <p:cNvSpPr/>
          <p:nvPr/>
        </p:nvSpPr>
        <p:spPr>
          <a:xfrm>
            <a:off x="2344733" y="5129488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06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2" name="Rectangle: Rounded Corners 33">
            <a:extLst>
              <a:ext uri="{FF2B5EF4-FFF2-40B4-BE49-F238E27FC236}">
                <a16:creationId xmlns:a16="http://schemas.microsoft.com/office/drawing/2014/main" id="{16D80443-7469-354C-6EBF-890C967E4B34}"/>
              </a:ext>
            </a:extLst>
          </p:cNvPr>
          <p:cNvSpPr/>
          <p:nvPr/>
        </p:nvSpPr>
        <p:spPr>
          <a:xfrm>
            <a:off x="3993790" y="5129488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55,0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3" name="Rectangle: Rounded Corners 23">
            <a:extLst>
              <a:ext uri="{FF2B5EF4-FFF2-40B4-BE49-F238E27FC236}">
                <a16:creationId xmlns:a16="http://schemas.microsoft.com/office/drawing/2014/main" id="{010D6A99-EC7F-8E6E-0529-7B7F67628AFF}"/>
              </a:ext>
            </a:extLst>
          </p:cNvPr>
          <p:cNvSpPr/>
          <p:nvPr/>
        </p:nvSpPr>
        <p:spPr>
          <a:xfrm>
            <a:off x="2345602" y="4261690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84" name="Rectangle: Rounded Corners 24">
            <a:extLst>
              <a:ext uri="{FF2B5EF4-FFF2-40B4-BE49-F238E27FC236}">
                <a16:creationId xmlns:a16="http://schemas.microsoft.com/office/drawing/2014/main" id="{F3E38896-AF7A-EAF1-2BA6-FA2B65F280CB}"/>
              </a:ext>
            </a:extLst>
          </p:cNvPr>
          <p:cNvSpPr/>
          <p:nvPr/>
        </p:nvSpPr>
        <p:spPr>
          <a:xfrm>
            <a:off x="2345602" y="2821690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05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7" name="Rectangle: Rounded Corners 25">
            <a:extLst>
              <a:ext uri="{FF2B5EF4-FFF2-40B4-BE49-F238E27FC236}">
                <a16:creationId xmlns:a16="http://schemas.microsoft.com/office/drawing/2014/main" id="{F8D4CF1D-7FDE-298A-0F7F-137E1DE0F789}"/>
              </a:ext>
            </a:extLst>
          </p:cNvPr>
          <p:cNvSpPr/>
          <p:nvPr/>
        </p:nvSpPr>
        <p:spPr>
          <a:xfrm>
            <a:off x="2345602" y="3505690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02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8" name="Rectangle: Rounded Corners 24">
            <a:extLst>
              <a:ext uri="{FF2B5EF4-FFF2-40B4-BE49-F238E27FC236}">
                <a16:creationId xmlns:a16="http://schemas.microsoft.com/office/drawing/2014/main" id="{973A1371-9B45-33CE-3060-FDCF5156D6D2}"/>
              </a:ext>
            </a:extLst>
          </p:cNvPr>
          <p:cNvSpPr/>
          <p:nvPr/>
        </p:nvSpPr>
        <p:spPr>
          <a:xfrm>
            <a:off x="2345602" y="2219730"/>
            <a:ext cx="1019728" cy="601959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04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9" name="Rectangle: Rounded Corners 23">
            <a:extLst>
              <a:ext uri="{FF2B5EF4-FFF2-40B4-BE49-F238E27FC236}">
                <a16:creationId xmlns:a16="http://schemas.microsoft.com/office/drawing/2014/main" id="{A9ADF8F5-02E5-528B-243F-3F183A0456E2}"/>
              </a:ext>
            </a:extLst>
          </p:cNvPr>
          <p:cNvSpPr/>
          <p:nvPr/>
        </p:nvSpPr>
        <p:spPr>
          <a:xfrm>
            <a:off x="3994659" y="4259727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205,0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0" name="Rectangle: Rounded Corners 24">
            <a:extLst>
              <a:ext uri="{FF2B5EF4-FFF2-40B4-BE49-F238E27FC236}">
                <a16:creationId xmlns:a16="http://schemas.microsoft.com/office/drawing/2014/main" id="{CFC572E7-B612-3824-9A65-1E47863B746B}"/>
              </a:ext>
            </a:extLst>
          </p:cNvPr>
          <p:cNvSpPr/>
          <p:nvPr/>
        </p:nvSpPr>
        <p:spPr>
          <a:xfrm>
            <a:off x="3994659" y="2819727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180,0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1" name="Rectangle: Rounded Corners 25">
            <a:extLst>
              <a:ext uri="{FF2B5EF4-FFF2-40B4-BE49-F238E27FC236}">
                <a16:creationId xmlns:a16="http://schemas.microsoft.com/office/drawing/2014/main" id="{CA2265B3-4E87-7448-36CD-75187908A9AE}"/>
              </a:ext>
            </a:extLst>
          </p:cNvPr>
          <p:cNvSpPr/>
          <p:nvPr/>
        </p:nvSpPr>
        <p:spPr>
          <a:xfrm>
            <a:off x="3994659" y="3503727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195,0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2" name="Rectangle: Rounded Corners 24">
            <a:extLst>
              <a:ext uri="{FF2B5EF4-FFF2-40B4-BE49-F238E27FC236}">
                <a16:creationId xmlns:a16="http://schemas.microsoft.com/office/drawing/2014/main" id="{BDA5B663-529E-15EC-0D8B-6A398FBFA526}"/>
              </a:ext>
            </a:extLst>
          </p:cNvPr>
          <p:cNvSpPr/>
          <p:nvPr/>
        </p:nvSpPr>
        <p:spPr>
          <a:xfrm>
            <a:off x="4003803" y="2217768"/>
            <a:ext cx="1019728" cy="601959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130,0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3" name="Rectangle: Rounded Corners 23">
            <a:extLst>
              <a:ext uri="{FF2B5EF4-FFF2-40B4-BE49-F238E27FC236}">
                <a16:creationId xmlns:a16="http://schemas.microsoft.com/office/drawing/2014/main" id="{845CF85B-0533-43D9-28F1-C7E81B413B58}"/>
              </a:ext>
            </a:extLst>
          </p:cNvPr>
          <p:cNvSpPr/>
          <p:nvPr/>
        </p:nvSpPr>
        <p:spPr>
          <a:xfrm>
            <a:off x="5163177" y="4277389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4" name="Rectangle: Rounded Corners 24">
            <a:extLst>
              <a:ext uri="{FF2B5EF4-FFF2-40B4-BE49-F238E27FC236}">
                <a16:creationId xmlns:a16="http://schemas.microsoft.com/office/drawing/2014/main" id="{02669EED-D435-457D-9C52-351270A765F7}"/>
              </a:ext>
            </a:extLst>
          </p:cNvPr>
          <p:cNvSpPr/>
          <p:nvPr/>
        </p:nvSpPr>
        <p:spPr>
          <a:xfrm>
            <a:off x="5163177" y="2837389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5" name="Rectangle: Rounded Corners 25">
            <a:extLst>
              <a:ext uri="{FF2B5EF4-FFF2-40B4-BE49-F238E27FC236}">
                <a16:creationId xmlns:a16="http://schemas.microsoft.com/office/drawing/2014/main" id="{889A9519-0168-1016-71F2-27EE7102441D}"/>
              </a:ext>
            </a:extLst>
          </p:cNvPr>
          <p:cNvSpPr/>
          <p:nvPr/>
        </p:nvSpPr>
        <p:spPr>
          <a:xfrm>
            <a:off x="5163177" y="3521389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6" name="Rectangle: Rounded Corners 24">
            <a:extLst>
              <a:ext uri="{FF2B5EF4-FFF2-40B4-BE49-F238E27FC236}">
                <a16:creationId xmlns:a16="http://schemas.microsoft.com/office/drawing/2014/main" id="{9808D16D-F068-25E7-6620-DF85EC34E1BB}"/>
              </a:ext>
            </a:extLst>
          </p:cNvPr>
          <p:cNvSpPr/>
          <p:nvPr/>
        </p:nvSpPr>
        <p:spPr>
          <a:xfrm>
            <a:off x="5163177" y="2233945"/>
            <a:ext cx="1019728" cy="603443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7" name="Rectangle: Rounded Corners 24">
            <a:extLst>
              <a:ext uri="{FF2B5EF4-FFF2-40B4-BE49-F238E27FC236}">
                <a16:creationId xmlns:a16="http://schemas.microsoft.com/office/drawing/2014/main" id="{84BB91B5-39BE-F291-8043-FA0FA073E291}"/>
              </a:ext>
            </a:extLst>
          </p:cNvPr>
          <p:cNvSpPr/>
          <p:nvPr/>
        </p:nvSpPr>
        <p:spPr>
          <a:xfrm>
            <a:off x="5158964" y="5746799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8" name="Rectangle: Rounded Corners 24">
            <a:extLst>
              <a:ext uri="{FF2B5EF4-FFF2-40B4-BE49-F238E27FC236}">
                <a16:creationId xmlns:a16="http://schemas.microsoft.com/office/drawing/2014/main" id="{080ED56C-6D59-9F0F-E81E-503151B29634}"/>
              </a:ext>
            </a:extLst>
          </p:cNvPr>
          <p:cNvSpPr/>
          <p:nvPr/>
        </p:nvSpPr>
        <p:spPr>
          <a:xfrm>
            <a:off x="5158964" y="5349818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9" name="Rectangle: Rounded Corners 33">
            <a:extLst>
              <a:ext uri="{FF2B5EF4-FFF2-40B4-BE49-F238E27FC236}">
                <a16:creationId xmlns:a16="http://schemas.microsoft.com/office/drawing/2014/main" id="{D82FA513-6997-D666-B3CC-4C5FB9915C0C}"/>
              </a:ext>
            </a:extLst>
          </p:cNvPr>
          <p:cNvSpPr/>
          <p:nvPr/>
        </p:nvSpPr>
        <p:spPr>
          <a:xfrm>
            <a:off x="5163177" y="5126875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cxnSp>
        <p:nvCxnSpPr>
          <p:cNvPr id="120" name="Straight Connector 28">
            <a:extLst>
              <a:ext uri="{FF2B5EF4-FFF2-40B4-BE49-F238E27FC236}">
                <a16:creationId xmlns:a16="http://schemas.microsoft.com/office/drawing/2014/main" id="{45781F80-D05E-F483-7DCD-71E977BEEC04}"/>
              </a:ext>
            </a:extLst>
          </p:cNvPr>
          <p:cNvCxnSpPr>
            <a:cxnSpLocks/>
          </p:cNvCxnSpPr>
          <p:nvPr/>
        </p:nvCxnSpPr>
        <p:spPr>
          <a:xfrm>
            <a:off x="953202" y="3624838"/>
            <a:ext cx="2691825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dash"/>
            <a:miter lim="800000"/>
          </a:ln>
          <a:effectLst/>
        </p:spPr>
      </p:cxnSp>
      <p:sp>
        <p:nvSpPr>
          <p:cNvPr id="121" name="Rectangle: Rounded Corners 24">
            <a:extLst>
              <a:ext uri="{FF2B5EF4-FFF2-40B4-BE49-F238E27FC236}">
                <a16:creationId xmlns:a16="http://schemas.microsoft.com/office/drawing/2014/main" id="{9DE1EBF9-7713-0C37-4400-78EBF8EBC352}"/>
              </a:ext>
            </a:extLst>
          </p:cNvPr>
          <p:cNvSpPr/>
          <p:nvPr/>
        </p:nvSpPr>
        <p:spPr>
          <a:xfrm>
            <a:off x="2348428" y="5763093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03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2" name="Rectangle: Rounded Corners 24">
            <a:extLst>
              <a:ext uri="{FF2B5EF4-FFF2-40B4-BE49-F238E27FC236}">
                <a16:creationId xmlns:a16="http://schemas.microsoft.com/office/drawing/2014/main" id="{8118EC0E-11CA-AAD4-70EC-1EEFA223944B}"/>
              </a:ext>
            </a:extLst>
          </p:cNvPr>
          <p:cNvSpPr/>
          <p:nvPr/>
        </p:nvSpPr>
        <p:spPr>
          <a:xfrm>
            <a:off x="2348428" y="5366112"/>
            <a:ext cx="1019728" cy="39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07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3" name="Rectangle: Rounded Corners 24">
            <a:extLst>
              <a:ext uri="{FF2B5EF4-FFF2-40B4-BE49-F238E27FC236}">
                <a16:creationId xmlns:a16="http://schemas.microsoft.com/office/drawing/2014/main" id="{548CF952-5038-A397-2D69-6BD86F03B3CA}"/>
              </a:ext>
            </a:extLst>
          </p:cNvPr>
          <p:cNvSpPr/>
          <p:nvPr/>
        </p:nvSpPr>
        <p:spPr>
          <a:xfrm>
            <a:off x="3997485" y="5761130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120,0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4" name="Rectangle: Rounded Corners 24">
            <a:extLst>
              <a:ext uri="{FF2B5EF4-FFF2-40B4-BE49-F238E27FC236}">
                <a16:creationId xmlns:a16="http://schemas.microsoft.com/office/drawing/2014/main" id="{7148AF47-0410-D309-7B7B-BE9FC136E82E}"/>
              </a:ext>
            </a:extLst>
          </p:cNvPr>
          <p:cNvSpPr/>
          <p:nvPr/>
        </p:nvSpPr>
        <p:spPr>
          <a:xfrm>
            <a:off x="3997485" y="5364149"/>
            <a:ext cx="1019728" cy="39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5" name="Rectangle: Rounded Corners 33">
            <a:extLst>
              <a:ext uri="{FF2B5EF4-FFF2-40B4-BE49-F238E27FC236}">
                <a16:creationId xmlns:a16="http://schemas.microsoft.com/office/drawing/2014/main" id="{6E2FC529-DC2A-AC74-E37E-71FB1C070188}"/>
              </a:ext>
            </a:extLst>
          </p:cNvPr>
          <p:cNvSpPr/>
          <p:nvPr/>
        </p:nvSpPr>
        <p:spPr>
          <a:xfrm>
            <a:off x="2348428" y="5140059"/>
            <a:ext cx="1019728" cy="216000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06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8" name="Rectangle: Rounded Corners 33">
            <a:extLst>
              <a:ext uri="{FF2B5EF4-FFF2-40B4-BE49-F238E27FC236}">
                <a16:creationId xmlns:a16="http://schemas.microsoft.com/office/drawing/2014/main" id="{EB837E5F-06EB-C0D7-491F-6D4ECD1CD0E3}"/>
              </a:ext>
            </a:extLst>
          </p:cNvPr>
          <p:cNvSpPr/>
          <p:nvPr/>
        </p:nvSpPr>
        <p:spPr>
          <a:xfrm>
            <a:off x="3997485" y="5140059"/>
            <a:ext cx="1019728" cy="216000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55,0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52" name="Rectangle: Rounded Corners 23">
            <a:extLst>
              <a:ext uri="{FF2B5EF4-FFF2-40B4-BE49-F238E27FC236}">
                <a16:creationId xmlns:a16="http://schemas.microsoft.com/office/drawing/2014/main" id="{1751AEEE-EBB0-398A-0B17-CD85091C25A2}"/>
              </a:ext>
            </a:extLst>
          </p:cNvPr>
          <p:cNvSpPr/>
          <p:nvPr/>
        </p:nvSpPr>
        <p:spPr>
          <a:xfrm>
            <a:off x="2349297" y="4272261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56" name="Rectangle: Rounded Corners 24">
            <a:extLst>
              <a:ext uri="{FF2B5EF4-FFF2-40B4-BE49-F238E27FC236}">
                <a16:creationId xmlns:a16="http://schemas.microsoft.com/office/drawing/2014/main" id="{6F7086A2-C635-D915-D155-D8A579CF0E5C}"/>
              </a:ext>
            </a:extLst>
          </p:cNvPr>
          <p:cNvSpPr/>
          <p:nvPr/>
        </p:nvSpPr>
        <p:spPr>
          <a:xfrm>
            <a:off x="2349297" y="2832261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05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67" name="Rectangle: Rounded Corners 25">
            <a:extLst>
              <a:ext uri="{FF2B5EF4-FFF2-40B4-BE49-F238E27FC236}">
                <a16:creationId xmlns:a16="http://schemas.microsoft.com/office/drawing/2014/main" id="{81B0D056-0D06-0118-5855-DC0D5ACBD555}"/>
              </a:ext>
            </a:extLst>
          </p:cNvPr>
          <p:cNvSpPr/>
          <p:nvPr/>
        </p:nvSpPr>
        <p:spPr>
          <a:xfrm>
            <a:off x="2349297" y="3516261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UHE 02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68" name="Rectangle: Rounded Corners 23">
            <a:extLst>
              <a:ext uri="{FF2B5EF4-FFF2-40B4-BE49-F238E27FC236}">
                <a16:creationId xmlns:a16="http://schemas.microsoft.com/office/drawing/2014/main" id="{9C0705CE-2560-3B0E-D0E9-DA7FCAE5A737}"/>
              </a:ext>
            </a:extLst>
          </p:cNvPr>
          <p:cNvSpPr/>
          <p:nvPr/>
        </p:nvSpPr>
        <p:spPr>
          <a:xfrm>
            <a:off x="3998354" y="4270298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205,0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69" name="Rectangle: Rounded Corners 24">
            <a:extLst>
              <a:ext uri="{FF2B5EF4-FFF2-40B4-BE49-F238E27FC236}">
                <a16:creationId xmlns:a16="http://schemas.microsoft.com/office/drawing/2014/main" id="{23C9E687-7A6F-748E-D136-74959F8C97B6}"/>
              </a:ext>
            </a:extLst>
          </p:cNvPr>
          <p:cNvSpPr/>
          <p:nvPr/>
        </p:nvSpPr>
        <p:spPr>
          <a:xfrm>
            <a:off x="3998354" y="2830298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180,0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70" name="Rectangle: Rounded Corners 25">
            <a:extLst>
              <a:ext uri="{FF2B5EF4-FFF2-40B4-BE49-F238E27FC236}">
                <a16:creationId xmlns:a16="http://schemas.microsoft.com/office/drawing/2014/main" id="{FE98FCE1-8765-EB3B-1047-D2F5CBBE61CE}"/>
              </a:ext>
            </a:extLst>
          </p:cNvPr>
          <p:cNvSpPr/>
          <p:nvPr/>
        </p:nvSpPr>
        <p:spPr>
          <a:xfrm>
            <a:off x="3998354" y="3514298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195,0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71" name="Rectangle: Rounded Corners 23">
            <a:extLst>
              <a:ext uri="{FF2B5EF4-FFF2-40B4-BE49-F238E27FC236}">
                <a16:creationId xmlns:a16="http://schemas.microsoft.com/office/drawing/2014/main" id="{90C62B84-D066-A3E2-38F1-A15C9BFEB350}"/>
              </a:ext>
            </a:extLst>
          </p:cNvPr>
          <p:cNvSpPr/>
          <p:nvPr/>
        </p:nvSpPr>
        <p:spPr>
          <a:xfrm>
            <a:off x="5164168" y="4277389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79" name="Rectangle: Rounded Corners 24">
            <a:extLst>
              <a:ext uri="{FF2B5EF4-FFF2-40B4-BE49-F238E27FC236}">
                <a16:creationId xmlns:a16="http://schemas.microsoft.com/office/drawing/2014/main" id="{0BC2CACC-69F6-8EC6-D2C6-9EEDBE64B1D2}"/>
              </a:ext>
            </a:extLst>
          </p:cNvPr>
          <p:cNvSpPr/>
          <p:nvPr/>
        </p:nvSpPr>
        <p:spPr>
          <a:xfrm>
            <a:off x="5170058" y="2838452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80" name="Rectangle: Rounded Corners 25">
            <a:extLst>
              <a:ext uri="{FF2B5EF4-FFF2-40B4-BE49-F238E27FC236}">
                <a16:creationId xmlns:a16="http://schemas.microsoft.com/office/drawing/2014/main" id="{1DA1C48F-4F55-A5A9-8748-A094590B3B4F}"/>
              </a:ext>
            </a:extLst>
          </p:cNvPr>
          <p:cNvSpPr/>
          <p:nvPr/>
        </p:nvSpPr>
        <p:spPr>
          <a:xfrm>
            <a:off x="5164168" y="3521389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81" name="Rectangle: Rounded Corners 24">
            <a:extLst>
              <a:ext uri="{FF2B5EF4-FFF2-40B4-BE49-F238E27FC236}">
                <a16:creationId xmlns:a16="http://schemas.microsoft.com/office/drawing/2014/main" id="{63C5C825-F6C1-AAAA-B132-E36EBAFFBF36}"/>
              </a:ext>
            </a:extLst>
          </p:cNvPr>
          <p:cNvSpPr/>
          <p:nvPr/>
        </p:nvSpPr>
        <p:spPr>
          <a:xfrm>
            <a:off x="5159955" y="5746799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82" name="Rectangle: Rounded Corners 24">
            <a:extLst>
              <a:ext uri="{FF2B5EF4-FFF2-40B4-BE49-F238E27FC236}">
                <a16:creationId xmlns:a16="http://schemas.microsoft.com/office/drawing/2014/main" id="{5F6B1D0F-5A40-87B5-6986-0859EC805F31}"/>
              </a:ext>
            </a:extLst>
          </p:cNvPr>
          <p:cNvSpPr/>
          <p:nvPr/>
        </p:nvSpPr>
        <p:spPr>
          <a:xfrm>
            <a:off x="5159955" y="5349818"/>
            <a:ext cx="1019728" cy="39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83" name="Rectangle: Rounded Corners 33">
            <a:extLst>
              <a:ext uri="{FF2B5EF4-FFF2-40B4-BE49-F238E27FC236}">
                <a16:creationId xmlns:a16="http://schemas.microsoft.com/office/drawing/2014/main" id="{48DB0D70-8C4E-5CA9-C9D6-CB259D2EBE11}"/>
              </a:ext>
            </a:extLst>
          </p:cNvPr>
          <p:cNvSpPr/>
          <p:nvPr/>
        </p:nvSpPr>
        <p:spPr>
          <a:xfrm>
            <a:off x="5164168" y="5126875"/>
            <a:ext cx="1019728" cy="216000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42">
                <a:extLst>
                  <a:ext uri="{FF2B5EF4-FFF2-40B4-BE49-F238E27FC236}">
                    <a16:creationId xmlns:a16="http://schemas.microsoft.com/office/drawing/2014/main" id="{3579BDDC-B01A-0DE6-D7DE-019D83F5D959}"/>
                  </a:ext>
                </a:extLst>
              </p:cNvPr>
              <p:cNvSpPr txBox="1"/>
              <p:nvPr/>
            </p:nvSpPr>
            <p:spPr>
              <a:xfrm>
                <a:off x="343377" y="3361437"/>
                <a:ext cx="11189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/>
                  </a:rPr>
                  <a:t> = 700,0</a:t>
                </a:r>
                <a:endPara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184" name="TextBox 42">
                <a:extLst>
                  <a:ext uri="{FF2B5EF4-FFF2-40B4-BE49-F238E27FC236}">
                    <a16:creationId xmlns:a16="http://schemas.microsoft.com/office/drawing/2014/main" id="{3579BDDC-B01A-0DE6-D7DE-019D83F5D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377" y="3361437"/>
                <a:ext cx="1118961" cy="338554"/>
              </a:xfrm>
              <a:prstGeom prst="rect">
                <a:avLst/>
              </a:prstGeom>
              <a:blipFill>
                <a:blip r:embed="rId5"/>
                <a:stretch>
                  <a:fillRect t="-5357" r="-3804" b="-2142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5" name="Straight Connector 28">
            <a:extLst>
              <a:ext uri="{FF2B5EF4-FFF2-40B4-BE49-F238E27FC236}">
                <a16:creationId xmlns:a16="http://schemas.microsoft.com/office/drawing/2014/main" id="{063F6C6F-2498-007D-0D64-17A89DBF0AEE}"/>
              </a:ext>
            </a:extLst>
          </p:cNvPr>
          <p:cNvCxnSpPr>
            <a:cxnSpLocks/>
          </p:cNvCxnSpPr>
          <p:nvPr/>
        </p:nvCxnSpPr>
        <p:spPr>
          <a:xfrm>
            <a:off x="961252" y="3362378"/>
            <a:ext cx="2691825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dash"/>
            <a:miter lim="800000"/>
          </a:ln>
          <a:effectLst/>
        </p:spPr>
      </p:cxnSp>
      <p:sp>
        <p:nvSpPr>
          <p:cNvPr id="186" name="CaixaDeTexto 120">
            <a:extLst>
              <a:ext uri="{FF2B5EF4-FFF2-40B4-BE49-F238E27FC236}">
                <a16:creationId xmlns:a16="http://schemas.microsoft.com/office/drawing/2014/main" id="{987CF6CA-AD7F-3C3D-B7E2-B3AB180190F2}"/>
              </a:ext>
            </a:extLst>
          </p:cNvPr>
          <p:cNvSpPr txBox="1"/>
          <p:nvPr/>
        </p:nvSpPr>
        <p:spPr>
          <a:xfrm>
            <a:off x="6456653" y="4691727"/>
            <a:ext cx="14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00B050"/>
                </a:solidFill>
                <a:latin typeface="Calibri Light" panose="020F0302020204030204"/>
              </a:rPr>
              <a:t>Classificado</a:t>
            </a:r>
            <a:endParaRPr lang="pt-BR" sz="1600" b="1" i="1">
              <a:solidFill>
                <a:srgbClr val="00B050"/>
              </a:solidFill>
              <a:latin typeface="Calibri Light" panose="020F0302020204030204"/>
            </a:endParaRPr>
          </a:p>
        </p:txBody>
      </p:sp>
      <p:sp>
        <p:nvSpPr>
          <p:cNvPr id="187" name="CaixaDeTexto 120">
            <a:extLst>
              <a:ext uri="{FF2B5EF4-FFF2-40B4-BE49-F238E27FC236}">
                <a16:creationId xmlns:a16="http://schemas.microsoft.com/office/drawing/2014/main" id="{4CBDC1AC-981A-F520-083F-B744DFC87D96}"/>
              </a:ext>
            </a:extLst>
          </p:cNvPr>
          <p:cNvSpPr txBox="1"/>
          <p:nvPr/>
        </p:nvSpPr>
        <p:spPr>
          <a:xfrm>
            <a:off x="6533952" y="2358455"/>
            <a:ext cx="1598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FF0000"/>
                </a:solidFill>
                <a:latin typeface="Calibri Light" panose="020F0302020204030204"/>
              </a:rPr>
              <a:t>Não classificado</a:t>
            </a:r>
            <a:endParaRPr lang="pt-BR" sz="1600" b="1" i="1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88" name="Right Brace 28">
            <a:extLst>
              <a:ext uri="{FF2B5EF4-FFF2-40B4-BE49-F238E27FC236}">
                <a16:creationId xmlns:a16="http://schemas.microsoft.com/office/drawing/2014/main" id="{040A757F-9231-9BD7-AF6A-B4D127517CB3}"/>
              </a:ext>
            </a:extLst>
          </p:cNvPr>
          <p:cNvSpPr/>
          <p:nvPr/>
        </p:nvSpPr>
        <p:spPr>
          <a:xfrm>
            <a:off x="6519993" y="2216866"/>
            <a:ext cx="45719" cy="603443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Right Brace 29">
            <a:extLst>
              <a:ext uri="{FF2B5EF4-FFF2-40B4-BE49-F238E27FC236}">
                <a16:creationId xmlns:a16="http://schemas.microsoft.com/office/drawing/2014/main" id="{275E8193-5150-ADDB-941E-466F28B5A0C3}"/>
              </a:ext>
            </a:extLst>
          </p:cNvPr>
          <p:cNvSpPr/>
          <p:nvPr/>
        </p:nvSpPr>
        <p:spPr>
          <a:xfrm>
            <a:off x="6524626" y="3513455"/>
            <a:ext cx="45719" cy="2705104"/>
          </a:xfrm>
          <a:prstGeom prst="rightBrac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0" name="Imagem 189" descr="Ícone&#10;&#10;Descrição gerada automaticamente">
            <a:extLst>
              <a:ext uri="{FF2B5EF4-FFF2-40B4-BE49-F238E27FC236}">
                <a16:creationId xmlns:a16="http://schemas.microsoft.com/office/drawing/2014/main" id="{8A5574B2-8814-EE4A-3160-6BCC9821A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77" y="1740001"/>
            <a:ext cx="870423" cy="870423"/>
          </a:xfrm>
          <a:prstGeom prst="rect">
            <a:avLst/>
          </a:prstGeom>
          <a:effectLst>
            <a:outerShdw blurRad="50800" dist="1143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91" name="Group 2">
            <a:extLst>
              <a:ext uri="{FF2B5EF4-FFF2-40B4-BE49-F238E27FC236}">
                <a16:creationId xmlns:a16="http://schemas.microsoft.com/office/drawing/2014/main" id="{16DEE098-9C01-0923-C3C9-2C20D4EF8728}"/>
              </a:ext>
            </a:extLst>
          </p:cNvPr>
          <p:cNvGrpSpPr/>
          <p:nvPr/>
        </p:nvGrpSpPr>
        <p:grpSpPr>
          <a:xfrm>
            <a:off x="7877879" y="3440750"/>
            <a:ext cx="1016033" cy="943225"/>
            <a:chOff x="0" y="-76200"/>
            <a:chExt cx="812800" cy="774700"/>
          </a:xfrm>
        </p:grpSpPr>
        <p:sp>
          <p:nvSpPr>
            <p:cNvPr id="192" name="Freeform 3">
              <a:extLst>
                <a:ext uri="{FF2B5EF4-FFF2-40B4-BE49-F238E27FC236}">
                  <a16:creationId xmlns:a16="http://schemas.microsoft.com/office/drawing/2014/main" id="{C09DEAC9-B1D9-3866-508F-72CBD769A9EB}"/>
                </a:ext>
              </a:extLst>
            </p:cNvPr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FFFFF"/>
            </a:solidFill>
            <a:ln w="142875" cap="sq">
              <a:solidFill>
                <a:schemeClr val="bg2">
                  <a:lumMod val="50000"/>
                </a:schemeClr>
              </a:solidFill>
              <a:prstDash val="solid"/>
              <a:miter/>
            </a:ln>
          </p:spPr>
          <p:txBody>
            <a:bodyPr/>
            <a:lstStyle/>
            <a:p>
              <a:pPr defTabSz="609630"/>
              <a:endParaRPr lang="pt-BR" sz="1200">
                <a:solidFill>
                  <a:schemeClr val="bg2">
                    <a:lumMod val="50000"/>
                  </a:schemeClr>
                </a:solidFill>
                <a:latin typeface="Calibri"/>
              </a:endParaRPr>
            </a:p>
          </p:txBody>
        </p:sp>
        <p:sp>
          <p:nvSpPr>
            <p:cNvPr id="193" name="TextBox 4">
              <a:extLst>
                <a:ext uri="{FF2B5EF4-FFF2-40B4-BE49-F238E27FC236}">
                  <a16:creationId xmlns:a16="http://schemas.microsoft.com/office/drawing/2014/main" id="{6FAE98C6-1088-2A43-90A9-6133B03D940A}"/>
                </a:ext>
              </a:extLst>
            </p:cNvPr>
            <p:cNvSpPr txBox="1"/>
            <p:nvPr/>
          </p:nvSpPr>
          <p:spPr>
            <a:xfrm>
              <a:off x="114300" y="-76200"/>
              <a:ext cx="584200" cy="774700"/>
            </a:xfrm>
            <a:prstGeom prst="rect">
              <a:avLst/>
            </a:prstGeom>
            <a:ln>
              <a:noFill/>
            </a:ln>
          </p:spPr>
          <p:txBody>
            <a:bodyPr lIns="45129" tIns="45129" rIns="45129" bIns="45129" rtlCol="0" anchor="ctr"/>
            <a:lstStyle/>
            <a:p>
              <a:pPr algn="ctr" defTabSz="609630">
                <a:lnSpc>
                  <a:spcPts val="2496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4" name="TextBox 18">
            <a:extLst>
              <a:ext uri="{FF2B5EF4-FFF2-40B4-BE49-F238E27FC236}">
                <a16:creationId xmlns:a16="http://schemas.microsoft.com/office/drawing/2014/main" id="{E867166C-9EB1-F823-FDEA-95D21447496C}"/>
              </a:ext>
            </a:extLst>
          </p:cNvPr>
          <p:cNvSpPr txBox="1"/>
          <p:nvPr/>
        </p:nvSpPr>
        <p:spPr>
          <a:xfrm>
            <a:off x="8785517" y="3630129"/>
            <a:ext cx="2306151" cy="315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774"/>
              </a:lnSpc>
              <a:spcBef>
                <a:spcPct val="0"/>
              </a:spcBef>
            </a:pPr>
            <a:r>
              <a:rPr lang="pt-BR" sz="4000" b="1" noProof="0">
                <a:solidFill>
                  <a:schemeClr val="bg2">
                    <a:lumMod val="50000"/>
                  </a:schemeClr>
                </a:solidFill>
                <a:latin typeface="+mj-lt"/>
                <a:ea typeface="Poppins Bold"/>
                <a:cs typeface="Poppins Bold"/>
                <a:sym typeface="Poppins Bold"/>
              </a:rPr>
              <a:t>820</a:t>
            </a:r>
            <a:r>
              <a:rPr lang="pt-BR" sz="1200" b="1" noProof="0">
                <a:solidFill>
                  <a:schemeClr val="bg2">
                    <a:lumMod val="50000"/>
                  </a:schemeClr>
                </a:solidFill>
                <a:latin typeface="+mj-lt"/>
                <a:ea typeface="Poppins Bold"/>
                <a:cs typeface="Poppins Bold"/>
                <a:sym typeface="Poppins Bold"/>
              </a:rPr>
              <a:t> ou </a:t>
            </a:r>
            <a:r>
              <a:rPr lang="pt-BR" sz="4000" b="1" noProof="0">
                <a:solidFill>
                  <a:schemeClr val="bg2">
                    <a:lumMod val="50000"/>
                  </a:schemeClr>
                </a:solidFill>
                <a:latin typeface="+mj-lt"/>
                <a:ea typeface="Poppins Bold"/>
                <a:cs typeface="Poppins Bold"/>
                <a:sym typeface="Poppins Bold"/>
              </a:rPr>
              <a:t>950</a:t>
            </a:r>
          </a:p>
        </p:txBody>
      </p:sp>
      <p:sp>
        <p:nvSpPr>
          <p:cNvPr id="195" name="TextBox 19">
            <a:extLst>
              <a:ext uri="{FF2B5EF4-FFF2-40B4-BE49-F238E27FC236}">
                <a16:creationId xmlns:a16="http://schemas.microsoft.com/office/drawing/2014/main" id="{82AAF8F0-FD71-9A13-AE76-7ABD127D0429}"/>
              </a:ext>
            </a:extLst>
          </p:cNvPr>
          <p:cNvSpPr txBox="1"/>
          <p:nvPr/>
        </p:nvSpPr>
        <p:spPr>
          <a:xfrm>
            <a:off x="9235358" y="4217585"/>
            <a:ext cx="2520000" cy="16609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1316"/>
              </a:lnSpc>
              <a:spcBef>
                <a:spcPct val="0"/>
              </a:spcBef>
            </a:pPr>
            <a:r>
              <a:rPr lang="pt-BR" sz="1000">
                <a:solidFill>
                  <a:srgbClr val="797979"/>
                </a:solidFill>
                <a:latin typeface="+mj-lt"/>
                <a:ea typeface="Poppins"/>
                <a:cs typeface="Poppins"/>
                <a:sym typeface="Poppins"/>
              </a:rPr>
              <a:t>A fim de atenuar, ou até mesmo evitar, os efeitos de uma possível inadimplência, o </a:t>
            </a:r>
            <a:r>
              <a:rPr lang="pt-BR" sz="1000" b="1">
                <a:solidFill>
                  <a:srgbClr val="797979"/>
                </a:solidFill>
                <a:latin typeface="+mj-lt"/>
                <a:ea typeface="Poppins"/>
                <a:cs typeface="Poppins"/>
                <a:sym typeface="Poppins"/>
              </a:rPr>
              <a:t>comprador marginal</a:t>
            </a:r>
            <a:r>
              <a:rPr lang="pt-BR" sz="1000">
                <a:solidFill>
                  <a:srgbClr val="797979"/>
                </a:solidFill>
                <a:latin typeface="+mj-lt"/>
                <a:ea typeface="Poppins"/>
                <a:cs typeface="Poppins"/>
                <a:sym typeface="Poppins"/>
              </a:rPr>
              <a:t>, assim como o </a:t>
            </a:r>
            <a:r>
              <a:rPr lang="pt-BR" sz="1000" b="1">
                <a:solidFill>
                  <a:srgbClr val="797979"/>
                </a:solidFill>
                <a:latin typeface="+mj-lt"/>
                <a:ea typeface="Poppins"/>
                <a:cs typeface="Poppins"/>
                <a:sym typeface="Poppins"/>
              </a:rPr>
              <a:t>primeiro comprador</a:t>
            </a:r>
            <a:r>
              <a:rPr lang="pt-BR" sz="1000">
                <a:solidFill>
                  <a:srgbClr val="797979"/>
                </a:solidFill>
                <a:latin typeface="+mj-lt"/>
                <a:ea typeface="Poppins"/>
                <a:cs typeface="Poppins"/>
                <a:sym typeface="Poppins"/>
              </a:rPr>
              <a:t> cujo lance foi classificado como “não classificado”, será convocado para a liquidação extraordinária do GSF. No entanto, seu lance será classificado como “atendido”, “parcialmente </a:t>
            </a:r>
            <a:r>
              <a:rPr lang="pt-BR" sz="1000">
                <a:solidFill>
                  <a:srgbClr val="797979"/>
                </a:solidFill>
                <a:ea typeface="Poppins"/>
                <a:cs typeface="Poppins"/>
                <a:sym typeface="Poppins"/>
              </a:rPr>
              <a:t>atendido</a:t>
            </a:r>
            <a:r>
              <a:rPr lang="pt-BR" sz="1000">
                <a:solidFill>
                  <a:srgbClr val="797979"/>
                </a:solidFill>
                <a:latin typeface="+mj-lt"/>
                <a:ea typeface="Poppins"/>
                <a:cs typeface="Poppins"/>
                <a:sym typeface="Poppins"/>
              </a:rPr>
              <a:t>” ou “não atendido” somente após a liquidação, momento em que ocorrerá, de fato, o abatimento das dívidas.</a:t>
            </a:r>
            <a:endParaRPr lang="pt-BR" sz="1000" noProof="0">
              <a:solidFill>
                <a:srgbClr val="797979"/>
              </a:solidFill>
              <a:latin typeface="+mj-lt"/>
              <a:ea typeface="Poppins"/>
              <a:cs typeface="Poppins"/>
              <a:sym typeface="Poppins"/>
            </a:endParaRPr>
          </a:p>
        </p:txBody>
      </p:sp>
      <p:sp>
        <p:nvSpPr>
          <p:cNvPr id="196" name="TextBox 18">
            <a:extLst>
              <a:ext uri="{FF2B5EF4-FFF2-40B4-BE49-F238E27FC236}">
                <a16:creationId xmlns:a16="http://schemas.microsoft.com/office/drawing/2014/main" id="{1361FC99-E633-776E-4EBF-004C3DDC18EC}"/>
              </a:ext>
            </a:extLst>
          </p:cNvPr>
          <p:cNvSpPr txBox="1"/>
          <p:nvPr/>
        </p:nvSpPr>
        <p:spPr>
          <a:xfrm>
            <a:off x="8944708" y="3899389"/>
            <a:ext cx="3131370" cy="230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774"/>
              </a:lnSpc>
              <a:spcBef>
                <a:spcPct val="0"/>
              </a:spcBef>
            </a:pPr>
            <a:r>
              <a:rPr lang="pt-BR" sz="1600" b="1">
                <a:solidFill>
                  <a:schemeClr val="bg2">
                    <a:lumMod val="50000"/>
                  </a:schemeClr>
                </a:solidFill>
                <a:latin typeface="+mj-lt"/>
                <a:ea typeface="Poppins Bold"/>
                <a:cs typeface="Poppins Bold"/>
                <a:sym typeface="Poppins Bold"/>
              </a:rPr>
              <a:t>Títulos de dívida “CONVOCADOS”</a:t>
            </a:r>
            <a:endParaRPr lang="pt-BR" sz="1600" b="1" noProof="0">
              <a:solidFill>
                <a:schemeClr val="bg2">
                  <a:lumMod val="50000"/>
                </a:schemeClr>
              </a:solidFill>
              <a:latin typeface="+mj-lt"/>
              <a:ea typeface="Poppins Bold"/>
              <a:cs typeface="Poppins Bold"/>
              <a:sym typeface="Poppins Bold"/>
            </a:endParaRPr>
          </a:p>
        </p:txBody>
      </p:sp>
      <p:pic>
        <p:nvPicPr>
          <p:cNvPr id="197" name="Picture 146">
            <a:extLst>
              <a:ext uri="{FF2B5EF4-FFF2-40B4-BE49-F238E27FC236}">
                <a16:creationId xmlns:a16="http://schemas.microsoft.com/office/drawing/2014/main" id="{DB1AAB1B-FDC5-C4BC-E0B4-E93A69D47FD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1834" y="3747439"/>
            <a:ext cx="468123" cy="468123"/>
          </a:xfrm>
          <a:prstGeom prst="rect">
            <a:avLst/>
          </a:prstGeom>
        </p:spPr>
      </p:pic>
      <p:sp>
        <p:nvSpPr>
          <p:cNvPr id="198" name="Right Brace 4">
            <a:extLst>
              <a:ext uri="{FF2B5EF4-FFF2-40B4-BE49-F238E27FC236}">
                <a16:creationId xmlns:a16="http://schemas.microsoft.com/office/drawing/2014/main" id="{8E901CF6-6330-1688-7709-1BE3EB9F677A}"/>
              </a:ext>
            </a:extLst>
          </p:cNvPr>
          <p:cNvSpPr/>
          <p:nvPr/>
        </p:nvSpPr>
        <p:spPr>
          <a:xfrm>
            <a:off x="6520858" y="2837388"/>
            <a:ext cx="45719" cy="655961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CaixaDeTexto 120">
            <a:extLst>
              <a:ext uri="{FF2B5EF4-FFF2-40B4-BE49-F238E27FC236}">
                <a16:creationId xmlns:a16="http://schemas.microsoft.com/office/drawing/2014/main" id="{264D8734-D3B1-5CD3-A950-73CDC73A5283}"/>
              </a:ext>
            </a:extLst>
          </p:cNvPr>
          <p:cNvSpPr txBox="1"/>
          <p:nvPr/>
        </p:nvSpPr>
        <p:spPr>
          <a:xfrm>
            <a:off x="6348614" y="3010112"/>
            <a:ext cx="14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FFC000"/>
                </a:solidFill>
                <a:latin typeface="Calibri Light" panose="020F0302020204030204"/>
              </a:rPr>
              <a:t>Marginal</a:t>
            </a:r>
            <a:endParaRPr lang="pt-BR" sz="1600" b="1" i="1">
              <a:solidFill>
                <a:srgbClr val="FFC000"/>
              </a:solidFill>
              <a:latin typeface="Calibri Light" panose="020F0302020204030204"/>
            </a:endParaRPr>
          </a:p>
        </p:txBody>
      </p:sp>
      <p:sp>
        <p:nvSpPr>
          <p:cNvPr id="200" name="CaixaDeTexto 199">
            <a:extLst>
              <a:ext uri="{FF2B5EF4-FFF2-40B4-BE49-F238E27FC236}">
                <a16:creationId xmlns:a16="http://schemas.microsoft.com/office/drawing/2014/main" id="{EBD40134-E4B7-CB2C-8DA7-155B71234520}"/>
              </a:ext>
            </a:extLst>
          </p:cNvPr>
          <p:cNvSpPr txBox="1"/>
          <p:nvPr/>
        </p:nvSpPr>
        <p:spPr>
          <a:xfrm>
            <a:off x="8114854" y="2280238"/>
            <a:ext cx="33453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/>
              <a:t>Rodada encerrada por decurso do tempo para inserção de lance sem qualquer submissão de lance.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42">
                <a:extLst>
                  <a:ext uri="{FF2B5EF4-FFF2-40B4-BE49-F238E27FC236}">
                    <a16:creationId xmlns:a16="http://schemas.microsoft.com/office/drawing/2014/main" id="{97CBA5D2-68B2-6821-FBFA-EF3EB8D297A3}"/>
                  </a:ext>
                </a:extLst>
              </p:cNvPr>
              <p:cNvSpPr txBox="1"/>
              <p:nvPr/>
            </p:nvSpPr>
            <p:spPr>
              <a:xfrm>
                <a:off x="6531355" y="2685353"/>
                <a:ext cx="5709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pt-BR" sz="16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201" name="TextBox 42">
                <a:extLst>
                  <a:ext uri="{FF2B5EF4-FFF2-40B4-BE49-F238E27FC236}">
                    <a16:creationId xmlns:a16="http://schemas.microsoft.com/office/drawing/2014/main" id="{97CBA5D2-68B2-6821-FBFA-EF3EB8D297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355" y="2685353"/>
                <a:ext cx="570990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2" name="TextBox 42">
                <a:extLst>
                  <a:ext uri="{FF2B5EF4-FFF2-40B4-BE49-F238E27FC236}">
                    <a16:creationId xmlns:a16="http://schemas.microsoft.com/office/drawing/2014/main" id="{15922369-B239-B326-DBB0-4C79808D572E}"/>
                  </a:ext>
                </a:extLst>
              </p:cNvPr>
              <p:cNvSpPr txBox="1"/>
              <p:nvPr/>
            </p:nvSpPr>
            <p:spPr>
              <a:xfrm>
                <a:off x="6536535" y="2038791"/>
                <a:ext cx="5709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60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pt-BR" sz="16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50</m:t>
                      </m:r>
                    </m:oMath>
                  </m:oMathPara>
                </a14:m>
                <a:endPara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202" name="TextBox 42">
                <a:extLst>
                  <a:ext uri="{FF2B5EF4-FFF2-40B4-BE49-F238E27FC236}">
                    <a16:creationId xmlns:a16="http://schemas.microsoft.com/office/drawing/2014/main" id="{15922369-B239-B326-DBB0-4C79808D57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535" y="2038791"/>
                <a:ext cx="57099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3" name="Straight Connector 28">
            <a:extLst>
              <a:ext uri="{FF2B5EF4-FFF2-40B4-BE49-F238E27FC236}">
                <a16:creationId xmlns:a16="http://schemas.microsoft.com/office/drawing/2014/main" id="{2100487B-96A3-124A-D52B-39F0B76CB86A}"/>
              </a:ext>
            </a:extLst>
          </p:cNvPr>
          <p:cNvCxnSpPr>
            <a:cxnSpLocks/>
          </p:cNvCxnSpPr>
          <p:nvPr/>
        </p:nvCxnSpPr>
        <p:spPr>
          <a:xfrm>
            <a:off x="5125375" y="2203487"/>
            <a:ext cx="1368000" cy="13379"/>
          </a:xfrm>
          <a:prstGeom prst="line">
            <a:avLst/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dash"/>
            <a:miter lim="800000"/>
          </a:ln>
          <a:effectLst/>
        </p:spPr>
      </p:cxnSp>
      <p:cxnSp>
        <p:nvCxnSpPr>
          <p:cNvPr id="204" name="Straight Connector 28">
            <a:extLst>
              <a:ext uri="{FF2B5EF4-FFF2-40B4-BE49-F238E27FC236}">
                <a16:creationId xmlns:a16="http://schemas.microsoft.com/office/drawing/2014/main" id="{702FF8F0-A218-B460-85BE-F84A4E116E4B}"/>
              </a:ext>
            </a:extLst>
          </p:cNvPr>
          <p:cNvCxnSpPr>
            <a:cxnSpLocks/>
          </p:cNvCxnSpPr>
          <p:nvPr/>
        </p:nvCxnSpPr>
        <p:spPr>
          <a:xfrm>
            <a:off x="5137288" y="2830952"/>
            <a:ext cx="1368000" cy="13379"/>
          </a:xfrm>
          <a:prstGeom prst="line">
            <a:avLst/>
          </a:prstGeom>
          <a:noFill/>
          <a:ln w="28575" cap="flat" cmpd="sng" algn="ctr">
            <a:solidFill>
              <a:schemeClr val="bg2">
                <a:lumMod val="50000"/>
              </a:schemeClr>
            </a:soli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3054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5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5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"/>
                            </p:stCondLst>
                            <p:childTnLst>
                              <p:par>
                                <p:cTn id="1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2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2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2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50"/>
                            </p:stCondLst>
                            <p:childTnLst>
                              <p:par>
                                <p:cTn id="1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25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5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50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00"/>
                            </p:stCondLst>
                            <p:childTnLst>
                              <p:par>
                                <p:cTn id="2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7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7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7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7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1" dur="9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4" dur="9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00"/>
                            </p:stCondLst>
                            <p:childTnLst>
                              <p:par>
                                <p:cTn id="2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400"/>
                            </p:stCondLst>
                            <p:childTnLst>
                              <p:par>
                                <p:cTn id="3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7" dur="7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5" grpId="0"/>
      <p:bldP spid="28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65" grpId="0" animBg="1"/>
      <p:bldP spid="67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82" grpId="0" animBg="1"/>
      <p:bldP spid="83" grpId="0" animBg="1"/>
      <p:bldP spid="8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48" grpId="0" animBg="1"/>
      <p:bldP spid="152" grpId="0" animBg="1"/>
      <p:bldP spid="15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/>
      <p:bldP spid="186" grpId="0"/>
      <p:bldP spid="186" grpId="1"/>
      <p:bldP spid="187" grpId="0"/>
      <p:bldP spid="187" grpId="1"/>
      <p:bldP spid="188" grpId="0" animBg="1"/>
      <p:bldP spid="188" grpId="1" animBg="1"/>
      <p:bldP spid="189" grpId="0" animBg="1"/>
      <p:bldP spid="189" grpId="1" animBg="1"/>
      <p:bldP spid="194" grpId="0"/>
      <p:bldP spid="195" grpId="0"/>
      <p:bldP spid="196" grpId="0"/>
      <p:bldP spid="198" grpId="0" animBg="1"/>
      <p:bldP spid="198" grpId="1" animBg="1"/>
      <p:bldP spid="199" grpId="0"/>
      <p:bldP spid="199" grpId="1"/>
      <p:bldP spid="200" grpId="0"/>
      <p:bldP spid="201" grpId="0"/>
      <p:bldP spid="20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A399C-CF18-DE10-6CDC-6910891BB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A23AA833-1111-4B5D-70C2-65BEF8FC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Cenário de </a:t>
            </a:r>
            <a:r>
              <a:rPr lang="pt-BR" sz="2400" err="1"/>
              <a:t>suboferta</a:t>
            </a:r>
            <a:endParaRPr lang="pt-BR" sz="2400"/>
          </a:p>
        </p:txBody>
      </p:sp>
      <p:sp>
        <p:nvSpPr>
          <p:cNvPr id="2" name="Rectangle: Rounded Corners 23">
            <a:extLst>
              <a:ext uri="{FF2B5EF4-FFF2-40B4-BE49-F238E27FC236}">
                <a16:creationId xmlns:a16="http://schemas.microsoft.com/office/drawing/2014/main" id="{DB8E9FD1-8346-2E50-5F01-16B151AB926E}"/>
              </a:ext>
            </a:extLst>
          </p:cNvPr>
          <p:cNvSpPr/>
          <p:nvPr/>
        </p:nvSpPr>
        <p:spPr>
          <a:xfrm>
            <a:off x="714809" y="1147318"/>
            <a:ext cx="5119562" cy="471547"/>
          </a:xfrm>
          <a:prstGeom prst="roundRect">
            <a:avLst/>
          </a:prstGeom>
          <a:gradFill flip="none" rotWithShape="1">
            <a:gsLst>
              <a:gs pos="0">
                <a:srgbClr val="419199">
                  <a:tint val="66000"/>
                  <a:satMod val="160000"/>
                </a:srgbClr>
              </a:gs>
              <a:gs pos="50000">
                <a:srgbClr val="419199">
                  <a:tint val="44500"/>
                  <a:satMod val="160000"/>
                </a:srgbClr>
              </a:gs>
              <a:gs pos="100000">
                <a:srgbClr val="419199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Valor do título = R$ 1.000.000,00</a:t>
            </a:r>
          </a:p>
        </p:txBody>
      </p:sp>
      <p:sp>
        <p:nvSpPr>
          <p:cNvPr id="5" name="Rectangle: Rounded Corners 29">
            <a:extLst>
              <a:ext uri="{FF2B5EF4-FFF2-40B4-BE49-F238E27FC236}">
                <a16:creationId xmlns:a16="http://schemas.microsoft.com/office/drawing/2014/main" id="{A48B7D60-FBDE-3468-CB6A-399DB58691A1}"/>
              </a:ext>
            </a:extLst>
          </p:cNvPr>
          <p:cNvSpPr/>
          <p:nvPr/>
        </p:nvSpPr>
        <p:spPr>
          <a:xfrm>
            <a:off x="6357625" y="1147318"/>
            <a:ext cx="5119562" cy="471547"/>
          </a:xfrm>
          <a:prstGeom prst="roundRect">
            <a:avLst/>
          </a:prstGeom>
          <a:gradFill flip="none" rotWithShape="1">
            <a:gsLst>
              <a:gs pos="0">
                <a:srgbClr val="419199">
                  <a:tint val="66000"/>
                  <a:satMod val="160000"/>
                </a:srgbClr>
              </a:gs>
              <a:gs pos="50000">
                <a:srgbClr val="419199">
                  <a:tint val="44500"/>
                  <a:satMod val="160000"/>
                </a:srgbClr>
              </a:gs>
              <a:gs pos="100000">
                <a:srgbClr val="41919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Dívida em Leilão = R$ 900.000.000,00</a:t>
            </a:r>
          </a:p>
        </p:txBody>
      </p:sp>
      <p:sp>
        <p:nvSpPr>
          <p:cNvPr id="6" name="CaixaDeTexto 120">
            <a:extLst>
              <a:ext uri="{FF2B5EF4-FFF2-40B4-BE49-F238E27FC236}">
                <a16:creationId xmlns:a16="http://schemas.microsoft.com/office/drawing/2014/main" id="{02E6E84F-67C1-5A4B-1BD2-DEDA5DA51519}"/>
              </a:ext>
            </a:extLst>
          </p:cNvPr>
          <p:cNvSpPr txBox="1"/>
          <p:nvPr/>
        </p:nvSpPr>
        <p:spPr>
          <a:xfrm>
            <a:off x="598917" y="4972015"/>
            <a:ext cx="4176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marR="0" lvl="0" indent="-241093" algn="l" defTabSz="488975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Equacionamento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33">
                <a:extLst>
                  <a:ext uri="{FF2B5EF4-FFF2-40B4-BE49-F238E27FC236}">
                    <a16:creationId xmlns:a16="http://schemas.microsoft.com/office/drawing/2014/main" id="{71E3169C-A0D3-80F0-6987-BB6CC8805ED9}"/>
                  </a:ext>
                </a:extLst>
              </p:cNvPr>
              <p:cNvSpPr txBox="1"/>
              <p:nvPr/>
            </p:nvSpPr>
            <p:spPr>
              <a:xfrm>
                <a:off x="477935" y="5403119"/>
                <a:ext cx="4079357" cy="4356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pt-BR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pt-BR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pt-BR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550,0</m:t>
                      </m:r>
                      <m:r>
                        <a:rPr lang="pt-BR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−120,0)=</m:t>
                      </m:r>
                      <m:borderBox>
                        <m:borderBoxPr>
                          <m:ctrlPr>
                            <a:rPr lang="pt-B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borderBoxPr>
                        <m:e>
                          <m:r>
                            <a:rPr lang="pt-BR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43</m:t>
                          </m:r>
                          <m:r>
                            <a:rPr lang="pt-BR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pt-BR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,0</m:t>
                          </m:r>
                        </m:e>
                      </m:borderBox>
                    </m:oMath>
                  </m:oMathPara>
                </a14:m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7" name="TextBox 33">
                <a:extLst>
                  <a:ext uri="{FF2B5EF4-FFF2-40B4-BE49-F238E27FC236}">
                    <a16:creationId xmlns:a16="http://schemas.microsoft.com/office/drawing/2014/main" id="{71E3169C-A0D3-80F0-6987-BB6CC8805E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35" y="5403119"/>
                <a:ext cx="4079357" cy="435632"/>
              </a:xfrm>
              <a:prstGeom prst="rect">
                <a:avLst/>
              </a:prstGeom>
              <a:blipFill>
                <a:blip r:embed="rId2"/>
                <a:stretch>
                  <a:fillRect b="-277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06B98C8D-5DF7-20E2-1656-BE94A8A4E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875248"/>
              </p:ext>
            </p:extLst>
          </p:nvPr>
        </p:nvGraphicFramePr>
        <p:xfrm>
          <a:off x="366838" y="2629958"/>
          <a:ext cx="11458321" cy="2280285"/>
        </p:xfrm>
        <a:graphic>
          <a:graphicData uri="http://schemas.openxmlformats.org/drawingml/2006/table">
            <a:tbl>
              <a:tblPr/>
              <a:tblGrid>
                <a:gridCol w="1242506">
                  <a:extLst>
                    <a:ext uri="{9D8B030D-6E8A-4147-A177-3AD203B41FA5}">
                      <a16:colId xmlns:a16="http://schemas.microsoft.com/office/drawing/2014/main" val="262424057"/>
                    </a:ext>
                  </a:extLst>
                </a:gridCol>
                <a:gridCol w="1517904">
                  <a:extLst>
                    <a:ext uri="{9D8B030D-6E8A-4147-A177-3AD203B41FA5}">
                      <a16:colId xmlns:a16="http://schemas.microsoft.com/office/drawing/2014/main" val="1989049731"/>
                    </a:ext>
                  </a:extLst>
                </a:gridCol>
                <a:gridCol w="2039112">
                  <a:extLst>
                    <a:ext uri="{9D8B030D-6E8A-4147-A177-3AD203B41FA5}">
                      <a16:colId xmlns:a16="http://schemas.microsoft.com/office/drawing/2014/main" val="187490741"/>
                    </a:ext>
                  </a:extLst>
                </a:gridCol>
                <a:gridCol w="2112264">
                  <a:extLst>
                    <a:ext uri="{9D8B030D-6E8A-4147-A177-3AD203B41FA5}">
                      <a16:colId xmlns:a16="http://schemas.microsoft.com/office/drawing/2014/main" val="3583224594"/>
                    </a:ext>
                  </a:extLst>
                </a:gridCol>
                <a:gridCol w="2313432">
                  <a:extLst>
                    <a:ext uri="{9D8B030D-6E8A-4147-A177-3AD203B41FA5}">
                      <a16:colId xmlns:a16="http://schemas.microsoft.com/office/drawing/2014/main" val="3527358335"/>
                    </a:ext>
                  </a:extLst>
                </a:gridCol>
                <a:gridCol w="2233103">
                  <a:extLst>
                    <a:ext uri="{9D8B030D-6E8A-4147-A177-3AD203B41FA5}">
                      <a16:colId xmlns:a16="http://schemas.microsoft.com/office/drawing/2014/main" val="4218179450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Ag. GH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Títulos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Spread (R$/título)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Valor (R$/título)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Total títulos</a:t>
                      </a:r>
                      <a:endParaRPr lang="en-US" sz="1600" b="1" i="1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(R$ mi)</a:t>
                      </a:r>
                      <a:endParaRPr lang="en-US" sz="1600" b="1" i="1" u="none" strike="noStrike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23318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01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105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105,0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105,0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00502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02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95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95,0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95,0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288657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03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120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120,0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120,0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737173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04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30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30,0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30,0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35274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05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80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80,0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80,0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7275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06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84788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UHE 07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65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R$ 1.000.000,00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65,0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65,0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922394"/>
                  </a:ext>
                </a:extLst>
              </a:tr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Totais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550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0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-</a:t>
                      </a:r>
                      <a:endParaRPr lang="en-US" sz="16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550,0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550,0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485061"/>
                  </a:ext>
                </a:extLst>
              </a:tr>
            </a:tbl>
          </a:graphicData>
        </a:graphic>
      </p:graphicFrame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0A3E545A-1AFC-63DE-A04B-A44781C184FB}"/>
              </a:ext>
            </a:extLst>
          </p:cNvPr>
          <p:cNvCxnSpPr/>
          <p:nvPr/>
        </p:nvCxnSpPr>
        <p:spPr>
          <a:xfrm>
            <a:off x="7277100" y="2408597"/>
            <a:ext cx="0" cy="2536761"/>
          </a:xfrm>
          <a:prstGeom prst="line">
            <a:avLst/>
          </a:prstGeom>
          <a:ln>
            <a:solidFill>
              <a:srgbClr val="B8DDE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BB21692-5FE7-1C2D-728D-9E49BD0759DD}"/>
              </a:ext>
            </a:extLst>
          </p:cNvPr>
          <p:cNvSpPr txBox="1"/>
          <p:nvPr/>
        </p:nvSpPr>
        <p:spPr>
          <a:xfrm>
            <a:off x="366838" y="2254791"/>
            <a:ext cx="6139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41093" marR="0" lvl="0" indent="-241093" algn="l" defTabSz="488975" rtl="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419199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Helvetica Light"/>
              </a:rPr>
              <a:t>Etapa inicial do Mecanismo</a:t>
            </a:r>
          </a:p>
        </p:txBody>
      </p:sp>
      <p:sp>
        <p:nvSpPr>
          <p:cNvPr id="13" name="Rectangle: Rounded Corners 29">
            <a:extLst>
              <a:ext uri="{FF2B5EF4-FFF2-40B4-BE49-F238E27FC236}">
                <a16:creationId xmlns:a16="http://schemas.microsoft.com/office/drawing/2014/main" id="{2E8CC2D6-DE19-B64D-FD2F-E99EADA43827}"/>
              </a:ext>
            </a:extLst>
          </p:cNvPr>
          <p:cNvSpPr/>
          <p:nvPr/>
        </p:nvSpPr>
        <p:spPr>
          <a:xfrm>
            <a:off x="3536217" y="1740328"/>
            <a:ext cx="5119562" cy="471547"/>
          </a:xfrm>
          <a:prstGeom prst="roundRect">
            <a:avLst/>
          </a:prstGeom>
          <a:gradFill flip="none" rotWithShape="1">
            <a:gsLst>
              <a:gs pos="0">
                <a:srgbClr val="419199">
                  <a:tint val="66000"/>
                  <a:satMod val="160000"/>
                </a:srgbClr>
              </a:gs>
              <a:gs pos="50000">
                <a:srgbClr val="419199">
                  <a:tint val="44500"/>
                  <a:satMod val="160000"/>
                </a:srgbClr>
              </a:gs>
              <a:gs pos="100000">
                <a:srgbClr val="419199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Títulos em disputa = 900</a:t>
            </a:r>
          </a:p>
        </p:txBody>
      </p:sp>
    </p:spTree>
    <p:extLst>
      <p:ext uri="{BB962C8B-B14F-4D97-AF65-F5344CB8AC3E}">
        <p14:creationId xmlns:p14="http://schemas.microsoft.com/office/powerpoint/2010/main" val="13975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  <p:bldP spid="7" grpId="0"/>
      <p:bldP spid="11" grpId="0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BC76F-7EAD-AA8B-96BC-E88EEE1D3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23">
            <a:extLst>
              <a:ext uri="{FF2B5EF4-FFF2-40B4-BE49-F238E27FC236}">
                <a16:creationId xmlns:a16="http://schemas.microsoft.com/office/drawing/2014/main" id="{AD6EAA13-99F1-1591-B1DE-EC5CFA3C5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Cenário de </a:t>
            </a:r>
            <a:r>
              <a:rPr lang="pt-BR" sz="2400" err="1"/>
              <a:t>suboferta</a:t>
            </a:r>
            <a:endParaRPr lang="pt-BR" sz="2400"/>
          </a:p>
        </p:txBody>
      </p:sp>
      <p:sp>
        <p:nvSpPr>
          <p:cNvPr id="2" name="Rectangle: Rounded Corners 33">
            <a:extLst>
              <a:ext uri="{FF2B5EF4-FFF2-40B4-BE49-F238E27FC236}">
                <a16:creationId xmlns:a16="http://schemas.microsoft.com/office/drawing/2014/main" id="{011395CE-7A14-5D3A-864F-3F3A20E9BAAD}"/>
              </a:ext>
            </a:extLst>
          </p:cNvPr>
          <p:cNvSpPr/>
          <p:nvPr/>
        </p:nvSpPr>
        <p:spPr>
          <a:xfrm>
            <a:off x="5180667" y="2301315"/>
            <a:ext cx="1019728" cy="216000"/>
          </a:xfrm>
          <a:prstGeom prst="roundRect">
            <a:avLst>
              <a:gd name="adj" fmla="val 9269"/>
            </a:avLst>
          </a:prstGeom>
          <a:solidFill>
            <a:srgbClr val="B8DDE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,01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227F73-4A63-74FE-D7DD-262C83FF851B}"/>
              </a:ext>
            </a:extLst>
          </p:cNvPr>
          <p:cNvSpPr/>
          <p:nvPr/>
        </p:nvSpPr>
        <p:spPr>
          <a:xfrm>
            <a:off x="5180667" y="2519507"/>
            <a:ext cx="1019728" cy="396000"/>
          </a:xfrm>
          <a:prstGeom prst="roundRect">
            <a:avLst>
              <a:gd name="adj" fmla="val 4138"/>
            </a:avLst>
          </a:prstGeom>
          <a:solidFill>
            <a:srgbClr val="B8DDE1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cxnSp>
        <p:nvCxnSpPr>
          <p:cNvPr id="26" name="Straight Connector 4">
            <a:extLst>
              <a:ext uri="{FF2B5EF4-FFF2-40B4-BE49-F238E27FC236}">
                <a16:creationId xmlns:a16="http://schemas.microsoft.com/office/drawing/2014/main" id="{65571FCD-B020-FF70-C405-C8C859BBE8D8}"/>
              </a:ext>
            </a:extLst>
          </p:cNvPr>
          <p:cNvCxnSpPr>
            <a:cxnSpLocks/>
          </p:cNvCxnSpPr>
          <p:nvPr/>
        </p:nvCxnSpPr>
        <p:spPr>
          <a:xfrm flipV="1">
            <a:off x="2020824" y="1693841"/>
            <a:ext cx="0" cy="4992624"/>
          </a:xfrm>
          <a:prstGeom prst="line">
            <a:avLst/>
          </a:prstGeom>
          <a:noFill/>
          <a:ln w="28575" cap="flat" cmpd="sng" algn="ctr">
            <a:solidFill>
              <a:srgbClr val="4C4C4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7" name="Rectangle: Rounded Corners 23">
            <a:extLst>
              <a:ext uri="{FF2B5EF4-FFF2-40B4-BE49-F238E27FC236}">
                <a16:creationId xmlns:a16="http://schemas.microsoft.com/office/drawing/2014/main" id="{4769951A-9529-F56D-D674-358D7628D079}"/>
              </a:ext>
            </a:extLst>
          </p:cNvPr>
          <p:cNvSpPr/>
          <p:nvPr/>
        </p:nvSpPr>
        <p:spPr>
          <a:xfrm>
            <a:off x="2371738" y="5404414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03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8" name="Rectangle: Rounded Corners 24">
            <a:extLst>
              <a:ext uri="{FF2B5EF4-FFF2-40B4-BE49-F238E27FC236}">
                <a16:creationId xmlns:a16="http://schemas.microsoft.com/office/drawing/2014/main" id="{6443B90E-E339-5A2D-0E83-9051555529A5}"/>
              </a:ext>
            </a:extLst>
          </p:cNvPr>
          <p:cNvSpPr/>
          <p:nvPr/>
        </p:nvSpPr>
        <p:spPr>
          <a:xfrm>
            <a:off x="2371738" y="3964414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02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2" name="Rectangle: Rounded Corners 25">
            <a:extLst>
              <a:ext uri="{FF2B5EF4-FFF2-40B4-BE49-F238E27FC236}">
                <a16:creationId xmlns:a16="http://schemas.microsoft.com/office/drawing/2014/main" id="{8F8AC582-6946-5382-B96E-7CE0C72D75C8}"/>
              </a:ext>
            </a:extLst>
          </p:cNvPr>
          <p:cNvSpPr/>
          <p:nvPr/>
        </p:nvSpPr>
        <p:spPr>
          <a:xfrm>
            <a:off x="2371738" y="4648414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01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3" name="Rectangle: Rounded Corners 33">
            <a:extLst>
              <a:ext uri="{FF2B5EF4-FFF2-40B4-BE49-F238E27FC236}">
                <a16:creationId xmlns:a16="http://schemas.microsoft.com/office/drawing/2014/main" id="{9BF45CA7-4560-4BB3-C78A-95AA8A874F0D}"/>
              </a:ext>
            </a:extLst>
          </p:cNvPr>
          <p:cNvSpPr/>
          <p:nvPr/>
        </p:nvSpPr>
        <p:spPr>
          <a:xfrm>
            <a:off x="2371738" y="2301315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04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42">
                <a:extLst>
                  <a:ext uri="{FF2B5EF4-FFF2-40B4-BE49-F238E27FC236}">
                    <a16:creationId xmlns:a16="http://schemas.microsoft.com/office/drawing/2014/main" id="{8CB01772-2697-55BB-0314-09A120C3F20B}"/>
                  </a:ext>
                </a:extLst>
              </p:cNvPr>
              <p:cNvSpPr txBox="1"/>
              <p:nvPr/>
            </p:nvSpPr>
            <p:spPr>
              <a:xfrm>
                <a:off x="232426" y="3264755"/>
                <a:ext cx="11189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/>
                  </a:rPr>
                  <a:t> = 430,0</a:t>
                </a:r>
                <a:endPara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34" name="TextBox 42">
                <a:extLst>
                  <a:ext uri="{FF2B5EF4-FFF2-40B4-BE49-F238E27FC236}">
                    <a16:creationId xmlns:a16="http://schemas.microsoft.com/office/drawing/2014/main" id="{8CB01772-2697-55BB-0314-09A120C3F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426" y="3264755"/>
                <a:ext cx="1118961" cy="338554"/>
              </a:xfrm>
              <a:prstGeom prst="rect">
                <a:avLst/>
              </a:prstGeom>
              <a:blipFill>
                <a:blip r:embed="rId3"/>
                <a:stretch>
                  <a:fillRect t="-5455" r="-3804" b="-2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90">
            <a:extLst>
              <a:ext uri="{FF2B5EF4-FFF2-40B4-BE49-F238E27FC236}">
                <a16:creationId xmlns:a16="http://schemas.microsoft.com/office/drawing/2014/main" id="{FD151C39-4E3C-3239-68D0-DF6B0C453845}"/>
              </a:ext>
            </a:extLst>
          </p:cNvPr>
          <p:cNvCxnSpPr>
            <a:cxnSpLocks/>
          </p:cNvCxnSpPr>
          <p:nvPr/>
        </p:nvCxnSpPr>
        <p:spPr>
          <a:xfrm flipV="1">
            <a:off x="1855304" y="6268414"/>
            <a:ext cx="1912024" cy="6818"/>
          </a:xfrm>
          <a:prstGeom prst="line">
            <a:avLst/>
          </a:prstGeom>
          <a:noFill/>
          <a:ln w="28575" cap="flat" cmpd="sng" algn="ctr">
            <a:solidFill>
              <a:srgbClr val="4C4C4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6" name="Rectangle: Rounded Corners 110">
            <a:extLst>
              <a:ext uri="{FF2B5EF4-FFF2-40B4-BE49-F238E27FC236}">
                <a16:creationId xmlns:a16="http://schemas.microsoft.com/office/drawing/2014/main" id="{0D0E7A54-9B6A-0379-13AB-23A534133E77}"/>
              </a:ext>
            </a:extLst>
          </p:cNvPr>
          <p:cNvSpPr/>
          <p:nvPr/>
        </p:nvSpPr>
        <p:spPr>
          <a:xfrm>
            <a:off x="4022003" y="1641307"/>
            <a:ext cx="1019728" cy="475046"/>
          </a:xfrm>
          <a:prstGeom prst="roundRect">
            <a:avLst>
              <a:gd name="adj" fmla="val 5010"/>
            </a:avLst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Qte</a:t>
            </a: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lang="pt-BR" sz="1200" b="1" kern="0">
                <a:solidFill>
                  <a:srgbClr val="FFFFFF"/>
                </a:solidFill>
                <a:latin typeface="Calibri Light" panose="020F0302020204030204"/>
              </a:rPr>
              <a:t>títulos</a:t>
            </a: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8" name="Rectangle: Rounded Corners 111">
            <a:extLst>
              <a:ext uri="{FF2B5EF4-FFF2-40B4-BE49-F238E27FC236}">
                <a16:creationId xmlns:a16="http://schemas.microsoft.com/office/drawing/2014/main" id="{1F981C30-FBBD-E624-EED3-1F085387BB39}"/>
              </a:ext>
            </a:extLst>
          </p:cNvPr>
          <p:cNvSpPr/>
          <p:nvPr/>
        </p:nvSpPr>
        <p:spPr>
          <a:xfrm>
            <a:off x="5181913" y="1641307"/>
            <a:ext cx="1019728" cy="475045"/>
          </a:xfrm>
          <a:prstGeom prst="roundRect">
            <a:avLst>
              <a:gd name="adj" fmla="val 5010"/>
            </a:avLst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Preço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(R$ mi/título)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43" name="Straight Connector 118">
            <a:extLst>
              <a:ext uri="{FF2B5EF4-FFF2-40B4-BE49-F238E27FC236}">
                <a16:creationId xmlns:a16="http://schemas.microsoft.com/office/drawing/2014/main" id="{F2E3477A-18E2-CCF3-392A-1543733FAE6A}"/>
              </a:ext>
            </a:extLst>
          </p:cNvPr>
          <p:cNvCxnSpPr/>
          <p:nvPr/>
        </p:nvCxnSpPr>
        <p:spPr>
          <a:xfrm>
            <a:off x="5112148" y="1308038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cxnSp>
        <p:nvCxnSpPr>
          <p:cNvPr id="44" name="Straight Connector 119">
            <a:extLst>
              <a:ext uri="{FF2B5EF4-FFF2-40B4-BE49-F238E27FC236}">
                <a16:creationId xmlns:a16="http://schemas.microsoft.com/office/drawing/2014/main" id="{6677DA26-8C70-96E9-63C1-82998A2446A3}"/>
              </a:ext>
            </a:extLst>
          </p:cNvPr>
          <p:cNvCxnSpPr/>
          <p:nvPr/>
        </p:nvCxnSpPr>
        <p:spPr>
          <a:xfrm>
            <a:off x="3928167" y="1291505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cxnSp>
        <p:nvCxnSpPr>
          <p:cNvPr id="45" name="Straight Connector 120">
            <a:extLst>
              <a:ext uri="{FF2B5EF4-FFF2-40B4-BE49-F238E27FC236}">
                <a16:creationId xmlns:a16="http://schemas.microsoft.com/office/drawing/2014/main" id="{56267C54-1354-96C3-4BED-AA03692C4A87}"/>
              </a:ext>
            </a:extLst>
          </p:cNvPr>
          <p:cNvCxnSpPr/>
          <p:nvPr/>
        </p:nvCxnSpPr>
        <p:spPr>
          <a:xfrm>
            <a:off x="6275127" y="1291505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sp>
        <p:nvSpPr>
          <p:cNvPr id="48" name="CaixaDeTexto 120">
            <a:extLst>
              <a:ext uri="{FF2B5EF4-FFF2-40B4-BE49-F238E27FC236}">
                <a16:creationId xmlns:a16="http://schemas.microsoft.com/office/drawing/2014/main" id="{FE9272A8-F26A-3CDB-E98D-3BF93F52943B}"/>
              </a:ext>
            </a:extLst>
          </p:cNvPr>
          <p:cNvSpPr txBox="1"/>
          <p:nvPr/>
        </p:nvSpPr>
        <p:spPr>
          <a:xfrm>
            <a:off x="6449952" y="4607248"/>
            <a:ext cx="14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00B050"/>
                </a:solidFill>
                <a:latin typeface="Calibri Light" panose="020F0302020204030204"/>
              </a:rPr>
              <a:t>Classificado</a:t>
            </a:r>
            <a:endParaRPr lang="pt-BR" sz="1600" b="1" i="1">
              <a:solidFill>
                <a:srgbClr val="00B050"/>
              </a:solidFill>
              <a:latin typeface="Calibri Light" panose="020F0302020204030204"/>
            </a:endParaRPr>
          </a:p>
        </p:txBody>
      </p:sp>
      <p:sp>
        <p:nvSpPr>
          <p:cNvPr id="50" name="CaixaDeTexto 120">
            <a:extLst>
              <a:ext uri="{FF2B5EF4-FFF2-40B4-BE49-F238E27FC236}">
                <a16:creationId xmlns:a16="http://schemas.microsoft.com/office/drawing/2014/main" id="{916C8F31-A6D2-AAF6-7AF0-2EB9549D48D3}"/>
              </a:ext>
            </a:extLst>
          </p:cNvPr>
          <p:cNvSpPr txBox="1"/>
          <p:nvPr/>
        </p:nvSpPr>
        <p:spPr>
          <a:xfrm>
            <a:off x="6583980" y="2464775"/>
            <a:ext cx="1522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FF0000"/>
                </a:solidFill>
                <a:latin typeface="Calibri Light" panose="020F0302020204030204"/>
              </a:rPr>
              <a:t>Não classificado</a:t>
            </a:r>
            <a:endParaRPr lang="pt-BR" sz="1600" b="1" i="1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51" name="Rectangle: Rounded Corners 24">
            <a:extLst>
              <a:ext uri="{FF2B5EF4-FFF2-40B4-BE49-F238E27FC236}">
                <a16:creationId xmlns:a16="http://schemas.microsoft.com/office/drawing/2014/main" id="{2B380141-B661-4E6A-DFC2-306F516D0CAD}"/>
              </a:ext>
            </a:extLst>
          </p:cNvPr>
          <p:cNvSpPr/>
          <p:nvPr/>
        </p:nvSpPr>
        <p:spPr>
          <a:xfrm>
            <a:off x="2371738" y="3388414"/>
            <a:ext cx="1019728" cy="57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</a:t>
            </a: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5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2" name="Rectangle: Rounded Corners 24">
            <a:extLst>
              <a:ext uri="{FF2B5EF4-FFF2-40B4-BE49-F238E27FC236}">
                <a16:creationId xmlns:a16="http://schemas.microsoft.com/office/drawing/2014/main" id="{4605FF91-EF19-AAF7-497B-C2617D4FFDBA}"/>
              </a:ext>
            </a:extLst>
          </p:cNvPr>
          <p:cNvSpPr/>
          <p:nvPr/>
        </p:nvSpPr>
        <p:spPr>
          <a:xfrm>
            <a:off x="2371738" y="2918451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</a:t>
            </a: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7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6" name="Rectangle: Rounded Corners 24">
            <a:extLst>
              <a:ext uri="{FF2B5EF4-FFF2-40B4-BE49-F238E27FC236}">
                <a16:creationId xmlns:a16="http://schemas.microsoft.com/office/drawing/2014/main" id="{7889F6A8-1772-AE9B-2B0B-25F951F4044E}"/>
              </a:ext>
            </a:extLst>
          </p:cNvPr>
          <p:cNvSpPr/>
          <p:nvPr/>
        </p:nvSpPr>
        <p:spPr>
          <a:xfrm>
            <a:off x="2371738" y="2521470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</a:t>
            </a: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8" name="Rectangle: Rounded Corners 23">
            <a:extLst>
              <a:ext uri="{FF2B5EF4-FFF2-40B4-BE49-F238E27FC236}">
                <a16:creationId xmlns:a16="http://schemas.microsoft.com/office/drawing/2014/main" id="{372D2811-00DE-F806-C2B2-08BEDACD40B9}"/>
              </a:ext>
            </a:extLst>
          </p:cNvPr>
          <p:cNvSpPr/>
          <p:nvPr/>
        </p:nvSpPr>
        <p:spPr>
          <a:xfrm>
            <a:off x="4020795" y="5402451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120,0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9" name="Rectangle: Rounded Corners 24">
            <a:extLst>
              <a:ext uri="{FF2B5EF4-FFF2-40B4-BE49-F238E27FC236}">
                <a16:creationId xmlns:a16="http://schemas.microsoft.com/office/drawing/2014/main" id="{B1D93C7A-64D0-9D82-F7E3-78654A149BD0}"/>
              </a:ext>
            </a:extLst>
          </p:cNvPr>
          <p:cNvSpPr/>
          <p:nvPr/>
        </p:nvSpPr>
        <p:spPr>
          <a:xfrm>
            <a:off x="4020795" y="3962451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95,0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4" name="Rectangle: Rounded Corners 25">
            <a:extLst>
              <a:ext uri="{FF2B5EF4-FFF2-40B4-BE49-F238E27FC236}">
                <a16:creationId xmlns:a16="http://schemas.microsoft.com/office/drawing/2014/main" id="{A3E29216-D6F0-D5C6-BA4C-43109A94E4B1}"/>
              </a:ext>
            </a:extLst>
          </p:cNvPr>
          <p:cNvSpPr/>
          <p:nvPr/>
        </p:nvSpPr>
        <p:spPr>
          <a:xfrm>
            <a:off x="4020795" y="4646451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9" name="Rectangle: Rounded Corners 33">
            <a:extLst>
              <a:ext uri="{FF2B5EF4-FFF2-40B4-BE49-F238E27FC236}">
                <a16:creationId xmlns:a16="http://schemas.microsoft.com/office/drawing/2014/main" id="{F37FF888-5DFE-DB6C-5E73-996BBA34BE5A}"/>
              </a:ext>
            </a:extLst>
          </p:cNvPr>
          <p:cNvSpPr/>
          <p:nvPr/>
        </p:nvSpPr>
        <p:spPr>
          <a:xfrm>
            <a:off x="4020795" y="2301315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30,0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0" name="Rectangle: Rounded Corners 24">
            <a:extLst>
              <a:ext uri="{FF2B5EF4-FFF2-40B4-BE49-F238E27FC236}">
                <a16:creationId xmlns:a16="http://schemas.microsoft.com/office/drawing/2014/main" id="{97829EB3-E2DD-0CAF-AE96-8C0A37684D86}"/>
              </a:ext>
            </a:extLst>
          </p:cNvPr>
          <p:cNvSpPr/>
          <p:nvPr/>
        </p:nvSpPr>
        <p:spPr>
          <a:xfrm>
            <a:off x="4020795" y="3386451"/>
            <a:ext cx="1019728" cy="57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85,0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9" name="Rectangle: Rounded Corners 24">
            <a:extLst>
              <a:ext uri="{FF2B5EF4-FFF2-40B4-BE49-F238E27FC236}">
                <a16:creationId xmlns:a16="http://schemas.microsoft.com/office/drawing/2014/main" id="{EDA27324-5F33-1406-9637-F20100D219E7}"/>
              </a:ext>
            </a:extLst>
          </p:cNvPr>
          <p:cNvSpPr/>
          <p:nvPr/>
        </p:nvSpPr>
        <p:spPr>
          <a:xfrm>
            <a:off x="4020795" y="2916488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0" name="Rectangle: Rounded Corners 24">
            <a:extLst>
              <a:ext uri="{FF2B5EF4-FFF2-40B4-BE49-F238E27FC236}">
                <a16:creationId xmlns:a16="http://schemas.microsoft.com/office/drawing/2014/main" id="{5BA93113-DD7D-0A11-B409-CA5E322554C8}"/>
              </a:ext>
            </a:extLst>
          </p:cNvPr>
          <p:cNvSpPr/>
          <p:nvPr/>
        </p:nvSpPr>
        <p:spPr>
          <a:xfrm>
            <a:off x="4020795" y="2519507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1" name="Rectangle: Rounded Corners 23">
            <a:extLst>
              <a:ext uri="{FF2B5EF4-FFF2-40B4-BE49-F238E27FC236}">
                <a16:creationId xmlns:a16="http://schemas.microsoft.com/office/drawing/2014/main" id="{1DEDE794-E405-2444-41E4-BB23EA6E45E4}"/>
              </a:ext>
            </a:extLst>
          </p:cNvPr>
          <p:cNvSpPr/>
          <p:nvPr/>
        </p:nvSpPr>
        <p:spPr>
          <a:xfrm>
            <a:off x="5181913" y="5402451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92" name="Rectangle: Rounded Corners 24">
            <a:extLst>
              <a:ext uri="{FF2B5EF4-FFF2-40B4-BE49-F238E27FC236}">
                <a16:creationId xmlns:a16="http://schemas.microsoft.com/office/drawing/2014/main" id="{A91E64A0-ECAD-B14E-0C39-989B1CDA9C98}"/>
              </a:ext>
            </a:extLst>
          </p:cNvPr>
          <p:cNvSpPr/>
          <p:nvPr/>
        </p:nvSpPr>
        <p:spPr>
          <a:xfrm>
            <a:off x="5181913" y="3962451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94" name="Rectangle: Rounded Corners 25">
            <a:extLst>
              <a:ext uri="{FF2B5EF4-FFF2-40B4-BE49-F238E27FC236}">
                <a16:creationId xmlns:a16="http://schemas.microsoft.com/office/drawing/2014/main" id="{F1EE55FB-7D7D-F155-FB8C-9A1B1D4B8D0C}"/>
              </a:ext>
            </a:extLst>
          </p:cNvPr>
          <p:cNvSpPr/>
          <p:nvPr/>
        </p:nvSpPr>
        <p:spPr>
          <a:xfrm>
            <a:off x="5181913" y="4646451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95" name="Rectangle: Rounded Corners 33">
            <a:extLst>
              <a:ext uri="{FF2B5EF4-FFF2-40B4-BE49-F238E27FC236}">
                <a16:creationId xmlns:a16="http://schemas.microsoft.com/office/drawing/2014/main" id="{D620EF77-A572-E259-CAD7-36B7E6EDD47E}"/>
              </a:ext>
            </a:extLst>
          </p:cNvPr>
          <p:cNvSpPr/>
          <p:nvPr/>
        </p:nvSpPr>
        <p:spPr>
          <a:xfrm>
            <a:off x="5191355" y="2302714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,00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6" name="Rectangle: Rounded Corners 24">
            <a:extLst>
              <a:ext uri="{FF2B5EF4-FFF2-40B4-BE49-F238E27FC236}">
                <a16:creationId xmlns:a16="http://schemas.microsoft.com/office/drawing/2014/main" id="{D2545F42-E137-C896-395A-7C626DDD9037}"/>
              </a:ext>
            </a:extLst>
          </p:cNvPr>
          <p:cNvSpPr/>
          <p:nvPr/>
        </p:nvSpPr>
        <p:spPr>
          <a:xfrm>
            <a:off x="5181913" y="3386451"/>
            <a:ext cx="1019728" cy="57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97" name="Rectangle: Rounded Corners 24">
            <a:extLst>
              <a:ext uri="{FF2B5EF4-FFF2-40B4-BE49-F238E27FC236}">
                <a16:creationId xmlns:a16="http://schemas.microsoft.com/office/drawing/2014/main" id="{F30C6A2B-FDEC-FC26-65B9-47E9E834FA0B}"/>
              </a:ext>
            </a:extLst>
          </p:cNvPr>
          <p:cNvSpPr/>
          <p:nvPr/>
        </p:nvSpPr>
        <p:spPr>
          <a:xfrm>
            <a:off x="5181913" y="2916488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98" name="Rectangle: Rounded Corners 24">
            <a:extLst>
              <a:ext uri="{FF2B5EF4-FFF2-40B4-BE49-F238E27FC236}">
                <a16:creationId xmlns:a16="http://schemas.microsoft.com/office/drawing/2014/main" id="{1680AFFB-0502-F7D9-26B0-7643C17415D2}"/>
              </a:ext>
            </a:extLst>
          </p:cNvPr>
          <p:cNvSpPr/>
          <p:nvPr/>
        </p:nvSpPr>
        <p:spPr>
          <a:xfrm>
            <a:off x="5191355" y="2520906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03" name="Right Brace 28">
            <a:extLst>
              <a:ext uri="{FF2B5EF4-FFF2-40B4-BE49-F238E27FC236}">
                <a16:creationId xmlns:a16="http://schemas.microsoft.com/office/drawing/2014/main" id="{25D8582D-EDF1-D4D8-6A3E-488CCA84E027}"/>
              </a:ext>
            </a:extLst>
          </p:cNvPr>
          <p:cNvSpPr/>
          <p:nvPr/>
        </p:nvSpPr>
        <p:spPr>
          <a:xfrm>
            <a:off x="6443159" y="2353807"/>
            <a:ext cx="90183" cy="560490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ight Brace 29">
            <a:extLst>
              <a:ext uri="{FF2B5EF4-FFF2-40B4-BE49-F238E27FC236}">
                <a16:creationId xmlns:a16="http://schemas.microsoft.com/office/drawing/2014/main" id="{9D365CAE-512E-C687-1C62-81FD3549A80B}"/>
              </a:ext>
            </a:extLst>
          </p:cNvPr>
          <p:cNvSpPr/>
          <p:nvPr/>
        </p:nvSpPr>
        <p:spPr>
          <a:xfrm>
            <a:off x="6442624" y="3382296"/>
            <a:ext cx="86151" cy="2837622"/>
          </a:xfrm>
          <a:prstGeom prst="rightBrac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: Rounded Corners 23">
            <a:extLst>
              <a:ext uri="{FF2B5EF4-FFF2-40B4-BE49-F238E27FC236}">
                <a16:creationId xmlns:a16="http://schemas.microsoft.com/office/drawing/2014/main" id="{D3B51692-9968-00D5-7174-8A93FCB2D156}"/>
              </a:ext>
            </a:extLst>
          </p:cNvPr>
          <p:cNvSpPr/>
          <p:nvPr/>
        </p:nvSpPr>
        <p:spPr>
          <a:xfrm>
            <a:off x="2371738" y="5402451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03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8" name="Rectangle: Rounded Corners 24">
            <a:extLst>
              <a:ext uri="{FF2B5EF4-FFF2-40B4-BE49-F238E27FC236}">
                <a16:creationId xmlns:a16="http://schemas.microsoft.com/office/drawing/2014/main" id="{B6A08E21-313D-99F0-BFC0-8806551E00D2}"/>
              </a:ext>
            </a:extLst>
          </p:cNvPr>
          <p:cNvSpPr/>
          <p:nvPr/>
        </p:nvSpPr>
        <p:spPr>
          <a:xfrm>
            <a:off x="2371738" y="3962451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02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9" name="Rectangle: Rounded Corners 25">
            <a:extLst>
              <a:ext uri="{FF2B5EF4-FFF2-40B4-BE49-F238E27FC236}">
                <a16:creationId xmlns:a16="http://schemas.microsoft.com/office/drawing/2014/main" id="{B2F0EB28-5E9B-9C69-B2CF-08D44026E7DB}"/>
              </a:ext>
            </a:extLst>
          </p:cNvPr>
          <p:cNvSpPr/>
          <p:nvPr/>
        </p:nvSpPr>
        <p:spPr>
          <a:xfrm>
            <a:off x="2371738" y="4646451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01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0" name="Rectangle: Rounded Corners 24">
            <a:extLst>
              <a:ext uri="{FF2B5EF4-FFF2-40B4-BE49-F238E27FC236}">
                <a16:creationId xmlns:a16="http://schemas.microsoft.com/office/drawing/2014/main" id="{4BF4CA7D-A7AE-4D1D-BAFA-2319219B1F04}"/>
              </a:ext>
            </a:extLst>
          </p:cNvPr>
          <p:cNvSpPr/>
          <p:nvPr/>
        </p:nvSpPr>
        <p:spPr>
          <a:xfrm>
            <a:off x="2371738" y="3386451"/>
            <a:ext cx="1019728" cy="57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</a:t>
            </a: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5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1" name="Rectangle: Rounded Corners 23">
            <a:extLst>
              <a:ext uri="{FF2B5EF4-FFF2-40B4-BE49-F238E27FC236}">
                <a16:creationId xmlns:a16="http://schemas.microsoft.com/office/drawing/2014/main" id="{CC5D79A8-9118-B3BF-6999-868C140D6ADF}"/>
              </a:ext>
            </a:extLst>
          </p:cNvPr>
          <p:cNvSpPr/>
          <p:nvPr/>
        </p:nvSpPr>
        <p:spPr>
          <a:xfrm>
            <a:off x="4020795" y="5400488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120,0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2" name="Rectangle: Rounded Corners 24">
            <a:extLst>
              <a:ext uri="{FF2B5EF4-FFF2-40B4-BE49-F238E27FC236}">
                <a16:creationId xmlns:a16="http://schemas.microsoft.com/office/drawing/2014/main" id="{1F6A6D32-787B-622A-6C37-3048315CFE32}"/>
              </a:ext>
            </a:extLst>
          </p:cNvPr>
          <p:cNvSpPr/>
          <p:nvPr/>
        </p:nvSpPr>
        <p:spPr>
          <a:xfrm>
            <a:off x="4020795" y="3960488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95,0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3" name="Rectangle: Rounded Corners 25">
            <a:extLst>
              <a:ext uri="{FF2B5EF4-FFF2-40B4-BE49-F238E27FC236}">
                <a16:creationId xmlns:a16="http://schemas.microsoft.com/office/drawing/2014/main" id="{DEA538C5-5BD0-CC60-56C3-3B693FBBE2BC}"/>
              </a:ext>
            </a:extLst>
          </p:cNvPr>
          <p:cNvSpPr/>
          <p:nvPr/>
        </p:nvSpPr>
        <p:spPr>
          <a:xfrm>
            <a:off x="4020795" y="4644488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4" name="Rectangle: Rounded Corners 24">
            <a:extLst>
              <a:ext uri="{FF2B5EF4-FFF2-40B4-BE49-F238E27FC236}">
                <a16:creationId xmlns:a16="http://schemas.microsoft.com/office/drawing/2014/main" id="{168A3AA6-B502-39DB-0C87-3E54F53415B4}"/>
              </a:ext>
            </a:extLst>
          </p:cNvPr>
          <p:cNvSpPr/>
          <p:nvPr/>
        </p:nvSpPr>
        <p:spPr>
          <a:xfrm>
            <a:off x="4020795" y="3384488"/>
            <a:ext cx="1019728" cy="57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85,0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5" name="Rectangle: Rounded Corners 23">
            <a:extLst>
              <a:ext uri="{FF2B5EF4-FFF2-40B4-BE49-F238E27FC236}">
                <a16:creationId xmlns:a16="http://schemas.microsoft.com/office/drawing/2014/main" id="{3422EA87-DD52-353B-D788-8E5A0E6B3272}"/>
              </a:ext>
            </a:extLst>
          </p:cNvPr>
          <p:cNvSpPr/>
          <p:nvPr/>
        </p:nvSpPr>
        <p:spPr>
          <a:xfrm>
            <a:off x="5183720" y="5400488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6" name="Rectangle: Rounded Corners 24">
            <a:extLst>
              <a:ext uri="{FF2B5EF4-FFF2-40B4-BE49-F238E27FC236}">
                <a16:creationId xmlns:a16="http://schemas.microsoft.com/office/drawing/2014/main" id="{1AE91CD9-7794-B144-3243-E9DE2BE43FF2}"/>
              </a:ext>
            </a:extLst>
          </p:cNvPr>
          <p:cNvSpPr/>
          <p:nvPr/>
        </p:nvSpPr>
        <p:spPr>
          <a:xfrm>
            <a:off x="5183720" y="3960488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7" name="Rectangle: Rounded Corners 25">
            <a:extLst>
              <a:ext uri="{FF2B5EF4-FFF2-40B4-BE49-F238E27FC236}">
                <a16:creationId xmlns:a16="http://schemas.microsoft.com/office/drawing/2014/main" id="{2BE2B654-5F8C-684F-8BFE-7CCE3C1F022E}"/>
              </a:ext>
            </a:extLst>
          </p:cNvPr>
          <p:cNvSpPr/>
          <p:nvPr/>
        </p:nvSpPr>
        <p:spPr>
          <a:xfrm>
            <a:off x="5183720" y="4644488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8" name="Rectangle: Rounded Corners 24">
            <a:extLst>
              <a:ext uri="{FF2B5EF4-FFF2-40B4-BE49-F238E27FC236}">
                <a16:creationId xmlns:a16="http://schemas.microsoft.com/office/drawing/2014/main" id="{0C8F389D-423E-B4CC-C62F-3B6FF418E81D}"/>
              </a:ext>
            </a:extLst>
          </p:cNvPr>
          <p:cNvSpPr/>
          <p:nvPr/>
        </p:nvSpPr>
        <p:spPr>
          <a:xfrm>
            <a:off x="5183720" y="3384488"/>
            <a:ext cx="1019728" cy="57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19" name="Rectangle: Rounded Corners 24">
            <a:extLst>
              <a:ext uri="{FF2B5EF4-FFF2-40B4-BE49-F238E27FC236}">
                <a16:creationId xmlns:a16="http://schemas.microsoft.com/office/drawing/2014/main" id="{B4FE9E15-2F9B-C047-A7D7-321021BBCE9E}"/>
              </a:ext>
            </a:extLst>
          </p:cNvPr>
          <p:cNvSpPr/>
          <p:nvPr/>
        </p:nvSpPr>
        <p:spPr>
          <a:xfrm>
            <a:off x="5183249" y="2918098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20" name="Rectangle: Rounded Corners 84">
            <a:extLst>
              <a:ext uri="{FF2B5EF4-FFF2-40B4-BE49-F238E27FC236}">
                <a16:creationId xmlns:a16="http://schemas.microsoft.com/office/drawing/2014/main" id="{AA6EDB1C-4FD8-D878-39B2-813CCDB13BDF}"/>
              </a:ext>
            </a:extLst>
          </p:cNvPr>
          <p:cNvSpPr/>
          <p:nvPr/>
        </p:nvSpPr>
        <p:spPr>
          <a:xfrm>
            <a:off x="8695358" y="5231211"/>
            <a:ext cx="1800000" cy="338554"/>
          </a:xfrm>
          <a:prstGeom prst="roundRect">
            <a:avLst/>
          </a:prstGeom>
          <a:solidFill>
            <a:srgbClr val="000C4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Ordenação:</a:t>
            </a:r>
          </a:p>
        </p:txBody>
      </p:sp>
      <p:sp>
        <p:nvSpPr>
          <p:cNvPr id="121" name="Rectangle: Rounded Corners 85">
            <a:extLst>
              <a:ext uri="{FF2B5EF4-FFF2-40B4-BE49-F238E27FC236}">
                <a16:creationId xmlns:a16="http://schemas.microsoft.com/office/drawing/2014/main" id="{AF4845C1-D69D-046F-92B6-02FF4139E380}"/>
              </a:ext>
            </a:extLst>
          </p:cNvPr>
          <p:cNvSpPr/>
          <p:nvPr/>
        </p:nvSpPr>
        <p:spPr>
          <a:xfrm>
            <a:off x="8695358" y="5547818"/>
            <a:ext cx="1800000" cy="338554"/>
          </a:xfrm>
          <a:prstGeom prst="roundRect">
            <a:avLst/>
          </a:prstGeom>
          <a:gradFill flip="none" rotWithShape="1">
            <a:gsLst>
              <a:gs pos="0">
                <a:srgbClr val="000C4C">
                  <a:tint val="66000"/>
                  <a:satMod val="160000"/>
                </a:srgbClr>
              </a:gs>
              <a:gs pos="50000">
                <a:srgbClr val="000C4C">
                  <a:tint val="44500"/>
                  <a:satMod val="160000"/>
                </a:srgbClr>
              </a:gs>
              <a:gs pos="100000">
                <a:srgbClr val="000C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Preço</a:t>
            </a:r>
          </a:p>
        </p:txBody>
      </p:sp>
      <p:sp>
        <p:nvSpPr>
          <p:cNvPr id="122" name="Rectangle: Rounded Corners 86">
            <a:extLst>
              <a:ext uri="{FF2B5EF4-FFF2-40B4-BE49-F238E27FC236}">
                <a16:creationId xmlns:a16="http://schemas.microsoft.com/office/drawing/2014/main" id="{FFA5E7F6-7E18-D0CF-32F3-B3132CD0B478}"/>
              </a:ext>
            </a:extLst>
          </p:cNvPr>
          <p:cNvSpPr/>
          <p:nvPr/>
        </p:nvSpPr>
        <p:spPr>
          <a:xfrm>
            <a:off x="8695358" y="5864425"/>
            <a:ext cx="1800000" cy="338554"/>
          </a:xfrm>
          <a:prstGeom prst="roundRect">
            <a:avLst/>
          </a:prstGeom>
          <a:gradFill flip="none" rotWithShape="1">
            <a:gsLst>
              <a:gs pos="0">
                <a:srgbClr val="000C4C">
                  <a:tint val="66000"/>
                  <a:satMod val="160000"/>
                </a:srgbClr>
              </a:gs>
              <a:gs pos="50000">
                <a:srgbClr val="000C4C">
                  <a:tint val="44500"/>
                  <a:satMod val="160000"/>
                </a:srgbClr>
              </a:gs>
              <a:gs pos="100000">
                <a:srgbClr val="000C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Títulos</a:t>
            </a:r>
          </a:p>
        </p:txBody>
      </p:sp>
      <p:sp>
        <p:nvSpPr>
          <p:cNvPr id="123" name="Rectangle: Rounded Corners 87">
            <a:extLst>
              <a:ext uri="{FF2B5EF4-FFF2-40B4-BE49-F238E27FC236}">
                <a16:creationId xmlns:a16="http://schemas.microsoft.com/office/drawing/2014/main" id="{6A0BC759-A9A5-264B-6F2B-A498B63544DD}"/>
              </a:ext>
            </a:extLst>
          </p:cNvPr>
          <p:cNvSpPr/>
          <p:nvPr/>
        </p:nvSpPr>
        <p:spPr>
          <a:xfrm>
            <a:off x="8695358" y="6181032"/>
            <a:ext cx="1800000" cy="338554"/>
          </a:xfrm>
          <a:prstGeom prst="roundRect">
            <a:avLst/>
          </a:prstGeom>
          <a:gradFill flip="none" rotWithShape="1">
            <a:gsLst>
              <a:gs pos="0">
                <a:srgbClr val="000C4C">
                  <a:tint val="66000"/>
                  <a:satMod val="160000"/>
                </a:srgbClr>
              </a:gs>
              <a:gs pos="50000">
                <a:srgbClr val="000C4C">
                  <a:tint val="44500"/>
                  <a:satMod val="160000"/>
                </a:srgbClr>
              </a:gs>
              <a:gs pos="100000">
                <a:srgbClr val="000C4C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Cronológica</a:t>
            </a:r>
          </a:p>
        </p:txBody>
      </p:sp>
      <p:sp>
        <p:nvSpPr>
          <p:cNvPr id="124" name="Arrow: Up 92">
            <a:extLst>
              <a:ext uri="{FF2B5EF4-FFF2-40B4-BE49-F238E27FC236}">
                <a16:creationId xmlns:a16="http://schemas.microsoft.com/office/drawing/2014/main" id="{25DEF4E5-96E9-48DF-3D0B-EA4270DD28A7}"/>
              </a:ext>
            </a:extLst>
          </p:cNvPr>
          <p:cNvSpPr/>
          <p:nvPr/>
        </p:nvSpPr>
        <p:spPr>
          <a:xfrm flipV="1">
            <a:off x="10559917" y="5591095"/>
            <a:ext cx="166254" cy="252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Arrow: Up 99">
            <a:extLst>
              <a:ext uri="{FF2B5EF4-FFF2-40B4-BE49-F238E27FC236}">
                <a16:creationId xmlns:a16="http://schemas.microsoft.com/office/drawing/2014/main" id="{6B6A5D38-7CF2-642C-CECC-4CCFE7CC1A50}"/>
              </a:ext>
            </a:extLst>
          </p:cNvPr>
          <p:cNvSpPr/>
          <p:nvPr/>
        </p:nvSpPr>
        <p:spPr>
          <a:xfrm flipV="1">
            <a:off x="10559917" y="5909904"/>
            <a:ext cx="166254" cy="252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Arrow: Up 100">
            <a:extLst>
              <a:ext uri="{FF2B5EF4-FFF2-40B4-BE49-F238E27FC236}">
                <a16:creationId xmlns:a16="http://schemas.microsoft.com/office/drawing/2014/main" id="{5F6B747F-F50B-F0AB-6817-F63E64EFEE3C}"/>
              </a:ext>
            </a:extLst>
          </p:cNvPr>
          <p:cNvSpPr/>
          <p:nvPr/>
        </p:nvSpPr>
        <p:spPr>
          <a:xfrm rot="10800000" flipV="1">
            <a:off x="10559917" y="6228713"/>
            <a:ext cx="166254" cy="252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68AF8245-5680-D131-8D1B-02816A70C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79" y="3398999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6750CAB2-789F-5994-10F7-4B43449F2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66" y="3398999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Rectangle: Rounded Corners 103">
            <a:extLst>
              <a:ext uri="{FF2B5EF4-FFF2-40B4-BE49-F238E27FC236}">
                <a16:creationId xmlns:a16="http://schemas.microsoft.com/office/drawing/2014/main" id="{6FB2ED54-F60C-4331-8AB2-DE4101CD0167}"/>
              </a:ext>
            </a:extLst>
          </p:cNvPr>
          <p:cNvSpPr/>
          <p:nvPr/>
        </p:nvSpPr>
        <p:spPr>
          <a:xfrm>
            <a:off x="8372187" y="4576050"/>
            <a:ext cx="2520000" cy="338554"/>
          </a:xfrm>
          <a:prstGeom prst="roundRect">
            <a:avLst/>
          </a:prstGeom>
          <a:solidFill>
            <a:srgbClr val="000C4C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Incremento mínimo = 0,01</a:t>
            </a:r>
          </a:p>
        </p:txBody>
      </p:sp>
      <p:pic>
        <p:nvPicPr>
          <p:cNvPr id="160" name="Imagem 94" descr="Clock - Time.png">
            <a:extLst>
              <a:ext uri="{FF2B5EF4-FFF2-40B4-BE49-F238E27FC236}">
                <a16:creationId xmlns:a16="http://schemas.microsoft.com/office/drawing/2014/main" id="{ACC455C4-9823-F1A5-8E5A-3C5C89C4C2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BAD1D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32406" y="1440458"/>
            <a:ext cx="1125904" cy="1125904"/>
          </a:xfrm>
          <a:prstGeom prst="rect">
            <a:avLst/>
          </a:prstGeom>
        </p:spPr>
      </p:pic>
      <p:sp>
        <p:nvSpPr>
          <p:cNvPr id="161" name="CaixaDeTexto 120">
            <a:extLst>
              <a:ext uri="{FF2B5EF4-FFF2-40B4-BE49-F238E27FC236}">
                <a16:creationId xmlns:a16="http://schemas.microsoft.com/office/drawing/2014/main" id="{06F436DE-C4E4-3263-8FAC-D76C75FBC529}"/>
              </a:ext>
            </a:extLst>
          </p:cNvPr>
          <p:cNvSpPr txBox="1"/>
          <p:nvPr/>
        </p:nvSpPr>
        <p:spPr>
          <a:xfrm>
            <a:off x="8311539" y="2778270"/>
            <a:ext cx="2567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UHE 04 e UHE 06 ofertam</a:t>
            </a:r>
          </a:p>
        </p:txBody>
      </p:sp>
      <p:cxnSp>
        <p:nvCxnSpPr>
          <p:cNvPr id="162" name="Connector: Elbow 52">
            <a:extLst>
              <a:ext uri="{FF2B5EF4-FFF2-40B4-BE49-F238E27FC236}">
                <a16:creationId xmlns:a16="http://schemas.microsoft.com/office/drawing/2014/main" id="{895EB277-1FF7-C552-B23E-66FADADEDEAA}"/>
              </a:ext>
            </a:extLst>
          </p:cNvPr>
          <p:cNvCxnSpPr>
            <a:cxnSpLocks/>
            <a:stCxn id="194" idx="3"/>
            <a:endCxn id="163" idx="1"/>
          </p:cNvCxnSpPr>
          <p:nvPr/>
        </p:nvCxnSpPr>
        <p:spPr>
          <a:xfrm flipV="1">
            <a:off x="6203941" y="1064293"/>
            <a:ext cx="1932023" cy="1989016"/>
          </a:xfrm>
          <a:prstGeom prst="bentConnector3">
            <a:avLst>
              <a:gd name="adj1" fmla="val 20656"/>
            </a:avLst>
          </a:prstGeom>
          <a:ln>
            <a:solidFill>
              <a:srgbClr val="000C4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3" name="TextBox 56">
                <a:extLst>
                  <a:ext uri="{FF2B5EF4-FFF2-40B4-BE49-F238E27FC236}">
                    <a16:creationId xmlns:a16="http://schemas.microsoft.com/office/drawing/2014/main" id="{04B7BC3B-E62A-75E7-6EEB-3A815CFBA79A}"/>
                  </a:ext>
                </a:extLst>
              </p:cNvPr>
              <p:cNvSpPr txBox="1"/>
              <p:nvPr/>
            </p:nvSpPr>
            <p:spPr>
              <a:xfrm>
                <a:off x="8135964" y="789442"/>
                <a:ext cx="2918787" cy="549702"/>
              </a:xfrm>
              <a:prstGeom prst="rect">
                <a:avLst/>
              </a:prstGeom>
              <a:noFill/>
              <a:ln w="6350">
                <a:solidFill>
                  <a:srgbClr val="000C4C"/>
                </a:solidFill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1,20</m:t>
                          </m:r>
                        </m:num>
                        <m:den>
                          <m:r>
                            <a:rPr lang="pt-BR" b="0" i="1" smtClean="0">
                              <a:latin typeface="Cambria Math" panose="02040503050406030204" pitchFamily="18" charset="0"/>
                            </a:rPr>
                            <m:t>1,14</m:t>
                          </m:r>
                        </m:den>
                      </m:f>
                      <m:r>
                        <a:rPr lang="pt-BR" b="0" i="1" smtClean="0">
                          <a:latin typeface="Cambria Math" panose="02040503050406030204" pitchFamily="18" charset="0"/>
                        </a:rPr>
                        <m:t>−1&gt;5% 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pt-B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𝐸𝑛𝑐𝑒𝑟𝑟𝑎𝑑𝑜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63" name="TextBox 56">
                <a:extLst>
                  <a:ext uri="{FF2B5EF4-FFF2-40B4-BE49-F238E27FC236}">
                    <a16:creationId xmlns:a16="http://schemas.microsoft.com/office/drawing/2014/main" id="{04B7BC3B-E62A-75E7-6EEB-3A815CFBA7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5964" y="789442"/>
                <a:ext cx="2918787" cy="54970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6350">
                <a:solidFill>
                  <a:srgbClr val="000C4C"/>
                </a:solidFill>
                <a:prstDash val="dash"/>
              </a:ln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: Rounded Corners 24">
            <a:extLst>
              <a:ext uri="{FF2B5EF4-FFF2-40B4-BE49-F238E27FC236}">
                <a16:creationId xmlns:a16="http://schemas.microsoft.com/office/drawing/2014/main" id="{7D40D946-B1BE-B5B2-3567-D453A2185327}"/>
              </a:ext>
            </a:extLst>
          </p:cNvPr>
          <p:cNvSpPr/>
          <p:nvPr/>
        </p:nvSpPr>
        <p:spPr>
          <a:xfrm>
            <a:off x="4020795" y="2914296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5" name="Rectangle: Rounded Corners 24">
            <a:extLst>
              <a:ext uri="{FF2B5EF4-FFF2-40B4-BE49-F238E27FC236}">
                <a16:creationId xmlns:a16="http://schemas.microsoft.com/office/drawing/2014/main" id="{2267AB8A-5068-85B0-F55F-EF361D48A36B}"/>
              </a:ext>
            </a:extLst>
          </p:cNvPr>
          <p:cNvSpPr/>
          <p:nvPr/>
        </p:nvSpPr>
        <p:spPr>
          <a:xfrm>
            <a:off x="2371738" y="2918451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</a:t>
            </a: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7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166" name="Straight Connector 28">
            <a:extLst>
              <a:ext uri="{FF2B5EF4-FFF2-40B4-BE49-F238E27FC236}">
                <a16:creationId xmlns:a16="http://schemas.microsoft.com/office/drawing/2014/main" id="{D5DE80FB-29CC-3AC2-536E-3693FDB8ABA3}"/>
              </a:ext>
            </a:extLst>
          </p:cNvPr>
          <p:cNvCxnSpPr>
            <a:cxnSpLocks/>
          </p:cNvCxnSpPr>
          <p:nvPr/>
        </p:nvCxnSpPr>
        <p:spPr>
          <a:xfrm>
            <a:off x="1075503" y="3240602"/>
            <a:ext cx="2691825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dash"/>
            <a:miter lim="800000"/>
          </a:ln>
          <a:effectLst/>
        </p:spPr>
      </p:cxnSp>
      <p:sp>
        <p:nvSpPr>
          <p:cNvPr id="167" name="Rectangle: Rounded Corners 33">
            <a:extLst>
              <a:ext uri="{FF2B5EF4-FFF2-40B4-BE49-F238E27FC236}">
                <a16:creationId xmlns:a16="http://schemas.microsoft.com/office/drawing/2014/main" id="{501EBE65-8C8A-D0C4-BD76-C21D6482CE85}"/>
              </a:ext>
            </a:extLst>
          </p:cNvPr>
          <p:cNvSpPr/>
          <p:nvPr/>
        </p:nvSpPr>
        <p:spPr>
          <a:xfrm>
            <a:off x="2383787" y="5639778"/>
            <a:ext cx="1019728" cy="216000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04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8" name="Rectangle: Rounded Corners 24">
            <a:extLst>
              <a:ext uri="{FF2B5EF4-FFF2-40B4-BE49-F238E27FC236}">
                <a16:creationId xmlns:a16="http://schemas.microsoft.com/office/drawing/2014/main" id="{C3593B1B-2E1E-728A-ACFB-D9790F822CD4}"/>
              </a:ext>
            </a:extLst>
          </p:cNvPr>
          <p:cNvSpPr/>
          <p:nvPr/>
        </p:nvSpPr>
        <p:spPr>
          <a:xfrm>
            <a:off x="2383787" y="5859933"/>
            <a:ext cx="1019728" cy="39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</a:t>
            </a: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69" name="Rectangle: Rounded Corners 33">
            <a:extLst>
              <a:ext uri="{FF2B5EF4-FFF2-40B4-BE49-F238E27FC236}">
                <a16:creationId xmlns:a16="http://schemas.microsoft.com/office/drawing/2014/main" id="{90FD34B5-6990-28F7-147D-67C19D465A23}"/>
              </a:ext>
            </a:extLst>
          </p:cNvPr>
          <p:cNvSpPr/>
          <p:nvPr/>
        </p:nvSpPr>
        <p:spPr>
          <a:xfrm>
            <a:off x="4032844" y="5639778"/>
            <a:ext cx="1019728" cy="216000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30,0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0" name="Rectangle: Rounded Corners 24">
            <a:extLst>
              <a:ext uri="{FF2B5EF4-FFF2-40B4-BE49-F238E27FC236}">
                <a16:creationId xmlns:a16="http://schemas.microsoft.com/office/drawing/2014/main" id="{333C2C46-65FC-F54C-DC95-33E31842DE6A}"/>
              </a:ext>
            </a:extLst>
          </p:cNvPr>
          <p:cNvSpPr/>
          <p:nvPr/>
        </p:nvSpPr>
        <p:spPr>
          <a:xfrm>
            <a:off x="4032844" y="5857970"/>
            <a:ext cx="1019728" cy="39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1" name="Rectangle: Rounded Corners 33">
            <a:extLst>
              <a:ext uri="{FF2B5EF4-FFF2-40B4-BE49-F238E27FC236}">
                <a16:creationId xmlns:a16="http://schemas.microsoft.com/office/drawing/2014/main" id="{1EA508E0-ADFF-9C65-7422-17391CB94FAB}"/>
              </a:ext>
            </a:extLst>
          </p:cNvPr>
          <p:cNvSpPr/>
          <p:nvPr/>
        </p:nvSpPr>
        <p:spPr>
          <a:xfrm>
            <a:off x="5176193" y="5640626"/>
            <a:ext cx="1019728" cy="216000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,01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2" name="Rectangle: Rounded Corners 24">
            <a:extLst>
              <a:ext uri="{FF2B5EF4-FFF2-40B4-BE49-F238E27FC236}">
                <a16:creationId xmlns:a16="http://schemas.microsoft.com/office/drawing/2014/main" id="{954B5B83-B9E0-F7DC-D845-35AAFF0F90D2}"/>
              </a:ext>
            </a:extLst>
          </p:cNvPr>
          <p:cNvSpPr/>
          <p:nvPr/>
        </p:nvSpPr>
        <p:spPr>
          <a:xfrm>
            <a:off x="5176193" y="5858818"/>
            <a:ext cx="1019728" cy="39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1,01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73" name="Rectangle: Rounded Corners 24">
            <a:extLst>
              <a:ext uri="{FF2B5EF4-FFF2-40B4-BE49-F238E27FC236}">
                <a16:creationId xmlns:a16="http://schemas.microsoft.com/office/drawing/2014/main" id="{85FA4F90-B61D-2757-55AC-6E1BDDDCCFA7}"/>
              </a:ext>
            </a:extLst>
          </p:cNvPr>
          <p:cNvSpPr/>
          <p:nvPr/>
        </p:nvSpPr>
        <p:spPr>
          <a:xfrm>
            <a:off x="5176802" y="2300309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1,00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74" name="Rectangle: Rounded Corners 24">
            <a:extLst>
              <a:ext uri="{FF2B5EF4-FFF2-40B4-BE49-F238E27FC236}">
                <a16:creationId xmlns:a16="http://schemas.microsoft.com/office/drawing/2014/main" id="{BBD73785-F644-E065-DD5D-C7B0A965992B}"/>
              </a:ext>
            </a:extLst>
          </p:cNvPr>
          <p:cNvSpPr/>
          <p:nvPr/>
        </p:nvSpPr>
        <p:spPr>
          <a:xfrm>
            <a:off x="4027767" y="2288614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5" name="Rectangle: Rounded Corners 24">
            <a:extLst>
              <a:ext uri="{FF2B5EF4-FFF2-40B4-BE49-F238E27FC236}">
                <a16:creationId xmlns:a16="http://schemas.microsoft.com/office/drawing/2014/main" id="{382DE953-8694-54FE-6D91-ED97C972179E}"/>
              </a:ext>
            </a:extLst>
          </p:cNvPr>
          <p:cNvSpPr/>
          <p:nvPr/>
        </p:nvSpPr>
        <p:spPr>
          <a:xfrm>
            <a:off x="2378710" y="2292769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</a:t>
            </a: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7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76" name="CaixaDeTexto 120">
            <a:extLst>
              <a:ext uri="{FF2B5EF4-FFF2-40B4-BE49-F238E27FC236}">
                <a16:creationId xmlns:a16="http://schemas.microsoft.com/office/drawing/2014/main" id="{77AA6936-D8B9-701E-70C2-F6632F9A17C8}"/>
              </a:ext>
            </a:extLst>
          </p:cNvPr>
          <p:cNvSpPr txBox="1"/>
          <p:nvPr/>
        </p:nvSpPr>
        <p:spPr>
          <a:xfrm>
            <a:off x="6448136" y="4607912"/>
            <a:ext cx="14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00B050"/>
                </a:solidFill>
                <a:latin typeface="Calibri Light" panose="020F0302020204030204"/>
              </a:rPr>
              <a:t>Classificado</a:t>
            </a:r>
            <a:endParaRPr lang="pt-BR" sz="1600" b="1" i="1">
              <a:solidFill>
                <a:srgbClr val="00B050"/>
              </a:solidFill>
              <a:latin typeface="Calibri Light" panose="020F0302020204030204"/>
            </a:endParaRPr>
          </a:p>
        </p:txBody>
      </p:sp>
      <p:sp>
        <p:nvSpPr>
          <p:cNvPr id="177" name="CaixaDeTexto 120">
            <a:extLst>
              <a:ext uri="{FF2B5EF4-FFF2-40B4-BE49-F238E27FC236}">
                <a16:creationId xmlns:a16="http://schemas.microsoft.com/office/drawing/2014/main" id="{C365871A-FA30-AEE8-29EA-E8093C04A073}"/>
              </a:ext>
            </a:extLst>
          </p:cNvPr>
          <p:cNvSpPr txBox="1"/>
          <p:nvPr/>
        </p:nvSpPr>
        <p:spPr>
          <a:xfrm>
            <a:off x="6520955" y="2365032"/>
            <a:ext cx="15707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FF0000"/>
                </a:solidFill>
                <a:latin typeface="Calibri Light" panose="020F0302020204030204"/>
              </a:rPr>
              <a:t>Não classificado</a:t>
            </a:r>
            <a:endParaRPr lang="pt-BR" sz="1600" b="1" i="1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178" name="Right Brace 140">
            <a:extLst>
              <a:ext uri="{FF2B5EF4-FFF2-40B4-BE49-F238E27FC236}">
                <a16:creationId xmlns:a16="http://schemas.microsoft.com/office/drawing/2014/main" id="{EB253116-3F2F-467D-3DC9-71C5574BAE1D}"/>
              </a:ext>
            </a:extLst>
          </p:cNvPr>
          <p:cNvSpPr/>
          <p:nvPr/>
        </p:nvSpPr>
        <p:spPr>
          <a:xfrm>
            <a:off x="6326724" y="2330852"/>
            <a:ext cx="98945" cy="414000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ight Brace 141">
            <a:extLst>
              <a:ext uri="{FF2B5EF4-FFF2-40B4-BE49-F238E27FC236}">
                <a16:creationId xmlns:a16="http://schemas.microsoft.com/office/drawing/2014/main" id="{2461D972-B784-9DB6-A9D1-C3FD3EBEB3B5}"/>
              </a:ext>
            </a:extLst>
          </p:cNvPr>
          <p:cNvSpPr/>
          <p:nvPr/>
        </p:nvSpPr>
        <p:spPr>
          <a:xfrm>
            <a:off x="6326638" y="3322320"/>
            <a:ext cx="85636" cy="2908514"/>
          </a:xfrm>
          <a:prstGeom prst="rightBrace">
            <a:avLst/>
          </a:prstGeom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0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A39C8182-2341-8584-2D10-DBE428298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779" y="3398999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2" descr="40+ Hydroelectric Power Station Water Dam Drawing Stock Illustrations,  Royalty-Free Vector Graphics &amp; Clip Art - iStock">
            <a:extLst>
              <a:ext uri="{FF2B5EF4-FFF2-40B4-BE49-F238E27FC236}">
                <a16:creationId xmlns:a16="http://schemas.microsoft.com/office/drawing/2014/main" id="{DDFD953D-5F13-5236-FAE6-D587E892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766" y="3398999"/>
            <a:ext cx="990203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Imagem 94" descr="Clock - Time.png">
            <a:extLst>
              <a:ext uri="{FF2B5EF4-FFF2-40B4-BE49-F238E27FC236}">
                <a16:creationId xmlns:a16="http://schemas.microsoft.com/office/drawing/2014/main" id="{6F0ABF66-6F0A-1539-58EA-939638FF125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BAD1D3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9032406" y="1440458"/>
            <a:ext cx="1125904" cy="1125904"/>
          </a:xfrm>
          <a:prstGeom prst="rect">
            <a:avLst/>
          </a:prstGeom>
        </p:spPr>
      </p:pic>
      <p:sp>
        <p:nvSpPr>
          <p:cNvPr id="183" name="CaixaDeTexto 120">
            <a:extLst>
              <a:ext uri="{FF2B5EF4-FFF2-40B4-BE49-F238E27FC236}">
                <a16:creationId xmlns:a16="http://schemas.microsoft.com/office/drawing/2014/main" id="{835CE2AD-097B-4A90-BF11-04424FD9BAEC}"/>
              </a:ext>
            </a:extLst>
          </p:cNvPr>
          <p:cNvSpPr txBox="1"/>
          <p:nvPr/>
        </p:nvSpPr>
        <p:spPr>
          <a:xfrm>
            <a:off x="8311539" y="2778270"/>
            <a:ext cx="25676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/>
              </a:rPr>
              <a:t>TODOS OFERTAM</a:t>
            </a:r>
          </a:p>
        </p:txBody>
      </p:sp>
      <p:sp>
        <p:nvSpPr>
          <p:cNvPr id="184" name="Rectangle: Rounded Corners 23">
            <a:extLst>
              <a:ext uri="{FF2B5EF4-FFF2-40B4-BE49-F238E27FC236}">
                <a16:creationId xmlns:a16="http://schemas.microsoft.com/office/drawing/2014/main" id="{B630F45F-2D3A-B569-A8CB-B8925D09E1A7}"/>
              </a:ext>
            </a:extLst>
          </p:cNvPr>
          <p:cNvSpPr/>
          <p:nvPr/>
        </p:nvSpPr>
        <p:spPr>
          <a:xfrm>
            <a:off x="5181153" y="4763639"/>
            <a:ext cx="1019728" cy="864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1,30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85" name="Rectangle: Rounded Corners 24">
            <a:extLst>
              <a:ext uri="{FF2B5EF4-FFF2-40B4-BE49-F238E27FC236}">
                <a16:creationId xmlns:a16="http://schemas.microsoft.com/office/drawing/2014/main" id="{2C5BAA33-EA36-FE02-1FE3-2A2EEEE11A6A}"/>
              </a:ext>
            </a:extLst>
          </p:cNvPr>
          <p:cNvSpPr/>
          <p:nvPr/>
        </p:nvSpPr>
        <p:spPr>
          <a:xfrm>
            <a:off x="5178575" y="3322320"/>
            <a:ext cx="1019728" cy="684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1,29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86" name="Rectangle: Rounded Corners 25">
            <a:extLst>
              <a:ext uri="{FF2B5EF4-FFF2-40B4-BE49-F238E27FC236}">
                <a16:creationId xmlns:a16="http://schemas.microsoft.com/office/drawing/2014/main" id="{71D689A1-BEC6-7233-BBCF-7C4A46630BA5}"/>
              </a:ext>
            </a:extLst>
          </p:cNvPr>
          <p:cNvSpPr/>
          <p:nvPr/>
        </p:nvSpPr>
        <p:spPr>
          <a:xfrm>
            <a:off x="5178575" y="4006320"/>
            <a:ext cx="1019728" cy="756000"/>
          </a:xfrm>
          <a:prstGeom prst="roundRect">
            <a:avLst>
              <a:gd name="adj" fmla="val 5010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1,29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87" name="Rectangle: Rounded Corners 24">
            <a:extLst>
              <a:ext uri="{FF2B5EF4-FFF2-40B4-BE49-F238E27FC236}">
                <a16:creationId xmlns:a16="http://schemas.microsoft.com/office/drawing/2014/main" id="{F5DE9941-E80B-5FE6-3A7A-E1A4A6794D8F}"/>
              </a:ext>
            </a:extLst>
          </p:cNvPr>
          <p:cNvSpPr/>
          <p:nvPr/>
        </p:nvSpPr>
        <p:spPr>
          <a:xfrm>
            <a:off x="5177131" y="2756614"/>
            <a:ext cx="1019728" cy="57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1,20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88" name="Rectangle: Rounded Corners 24">
            <a:extLst>
              <a:ext uri="{FF2B5EF4-FFF2-40B4-BE49-F238E27FC236}">
                <a16:creationId xmlns:a16="http://schemas.microsoft.com/office/drawing/2014/main" id="{16EB922B-5A90-0480-1AEE-E79FF42FDD27}"/>
              </a:ext>
            </a:extLst>
          </p:cNvPr>
          <p:cNvSpPr/>
          <p:nvPr/>
        </p:nvSpPr>
        <p:spPr>
          <a:xfrm>
            <a:off x="5177273" y="2298512"/>
            <a:ext cx="1019728" cy="468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1,14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89" name="Rectangle: Rounded Corners 33">
            <a:extLst>
              <a:ext uri="{FF2B5EF4-FFF2-40B4-BE49-F238E27FC236}">
                <a16:creationId xmlns:a16="http://schemas.microsoft.com/office/drawing/2014/main" id="{A1DA056E-F384-C8E5-675B-92362E90AA07}"/>
              </a:ext>
            </a:extLst>
          </p:cNvPr>
          <p:cNvSpPr/>
          <p:nvPr/>
        </p:nvSpPr>
        <p:spPr>
          <a:xfrm>
            <a:off x="5181153" y="5634800"/>
            <a:ext cx="1019728" cy="216000"/>
          </a:xfrm>
          <a:prstGeom prst="roundRect">
            <a:avLst>
              <a:gd name="adj" fmla="val 9269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,30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0" name="Rectangle: Rounded Corners 24">
            <a:extLst>
              <a:ext uri="{FF2B5EF4-FFF2-40B4-BE49-F238E27FC236}">
                <a16:creationId xmlns:a16="http://schemas.microsoft.com/office/drawing/2014/main" id="{6D6BCD6B-8BF0-5FAF-8BDF-FD7DA2042912}"/>
              </a:ext>
            </a:extLst>
          </p:cNvPr>
          <p:cNvSpPr/>
          <p:nvPr/>
        </p:nvSpPr>
        <p:spPr>
          <a:xfrm>
            <a:off x="5176122" y="5857369"/>
            <a:ext cx="1019728" cy="39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1,30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91" name="Rectangle: Rounded Corners 23">
            <a:extLst>
              <a:ext uri="{FF2B5EF4-FFF2-40B4-BE49-F238E27FC236}">
                <a16:creationId xmlns:a16="http://schemas.microsoft.com/office/drawing/2014/main" id="{B344F764-23AE-81B8-F04C-C2639C59BB01}"/>
              </a:ext>
            </a:extLst>
          </p:cNvPr>
          <p:cNvSpPr/>
          <p:nvPr/>
        </p:nvSpPr>
        <p:spPr>
          <a:xfrm>
            <a:off x="5179553" y="4779184"/>
            <a:ext cx="1019728" cy="864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1,30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92" name="Rectangle: Rounded Corners 24">
            <a:extLst>
              <a:ext uri="{FF2B5EF4-FFF2-40B4-BE49-F238E27FC236}">
                <a16:creationId xmlns:a16="http://schemas.microsoft.com/office/drawing/2014/main" id="{8B583699-B296-C62D-1FD9-5291E7398605}"/>
              </a:ext>
            </a:extLst>
          </p:cNvPr>
          <p:cNvSpPr/>
          <p:nvPr/>
        </p:nvSpPr>
        <p:spPr>
          <a:xfrm>
            <a:off x="5176975" y="3337865"/>
            <a:ext cx="1019728" cy="684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1,29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93" name="Rectangle: Rounded Corners 25">
            <a:extLst>
              <a:ext uri="{FF2B5EF4-FFF2-40B4-BE49-F238E27FC236}">
                <a16:creationId xmlns:a16="http://schemas.microsoft.com/office/drawing/2014/main" id="{F7DAD5E1-7695-B0A8-3CBC-0A0B26C9D5F7}"/>
              </a:ext>
            </a:extLst>
          </p:cNvPr>
          <p:cNvSpPr/>
          <p:nvPr/>
        </p:nvSpPr>
        <p:spPr>
          <a:xfrm>
            <a:off x="5176975" y="4021865"/>
            <a:ext cx="1019728" cy="75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1,29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94" name="Rectangle: Rounded Corners 24">
            <a:extLst>
              <a:ext uri="{FF2B5EF4-FFF2-40B4-BE49-F238E27FC236}">
                <a16:creationId xmlns:a16="http://schemas.microsoft.com/office/drawing/2014/main" id="{15B15052-EE2E-846C-22EE-802E074B0742}"/>
              </a:ext>
            </a:extLst>
          </p:cNvPr>
          <p:cNvSpPr/>
          <p:nvPr/>
        </p:nvSpPr>
        <p:spPr>
          <a:xfrm>
            <a:off x="5184213" y="2765309"/>
            <a:ext cx="1019728" cy="57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1,20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95" name="Rectangle: Rounded Corners 33">
            <a:extLst>
              <a:ext uri="{FF2B5EF4-FFF2-40B4-BE49-F238E27FC236}">
                <a16:creationId xmlns:a16="http://schemas.microsoft.com/office/drawing/2014/main" id="{7C0911D7-62CF-B60D-C27F-56A88F33F0A9}"/>
              </a:ext>
            </a:extLst>
          </p:cNvPr>
          <p:cNvSpPr/>
          <p:nvPr/>
        </p:nvSpPr>
        <p:spPr>
          <a:xfrm>
            <a:off x="5179553" y="5650345"/>
            <a:ext cx="1019728" cy="216000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,30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96" name="Rectangle: Rounded Corners 24">
            <a:extLst>
              <a:ext uri="{FF2B5EF4-FFF2-40B4-BE49-F238E27FC236}">
                <a16:creationId xmlns:a16="http://schemas.microsoft.com/office/drawing/2014/main" id="{B09BDD78-89CD-14F9-C2B6-831A5016530F}"/>
              </a:ext>
            </a:extLst>
          </p:cNvPr>
          <p:cNvSpPr/>
          <p:nvPr/>
        </p:nvSpPr>
        <p:spPr>
          <a:xfrm>
            <a:off x="5174522" y="5872914"/>
            <a:ext cx="1019728" cy="39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1,30</a:t>
            </a:r>
            <a:endParaRPr lang="en-US" sz="1600" b="1" kern="0">
              <a:solidFill>
                <a:srgbClr val="FFFFFF"/>
              </a:solidFill>
              <a:latin typeface="Calibri Light" panose="020F0302020204030204"/>
            </a:endParaRPr>
          </a:p>
        </p:txBody>
      </p:sp>
      <p:sp>
        <p:nvSpPr>
          <p:cNvPr id="197" name="CaixaDeTexto 120">
            <a:extLst>
              <a:ext uri="{FF2B5EF4-FFF2-40B4-BE49-F238E27FC236}">
                <a16:creationId xmlns:a16="http://schemas.microsoft.com/office/drawing/2014/main" id="{479E8C98-DEFB-E07B-15F0-41539D2758E8}"/>
              </a:ext>
            </a:extLst>
          </p:cNvPr>
          <p:cNvSpPr txBox="1"/>
          <p:nvPr/>
        </p:nvSpPr>
        <p:spPr>
          <a:xfrm>
            <a:off x="6339172" y="2981937"/>
            <a:ext cx="14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FFC000"/>
                </a:solidFill>
                <a:latin typeface="Calibri Light" panose="020F0302020204030204"/>
              </a:rPr>
              <a:t>Marginal</a:t>
            </a:r>
            <a:endParaRPr lang="pt-BR" sz="1600" b="1" i="1">
              <a:solidFill>
                <a:srgbClr val="FFC000"/>
              </a:solidFill>
              <a:latin typeface="Calibri Light" panose="020F0302020204030204"/>
            </a:endParaRPr>
          </a:p>
        </p:txBody>
      </p:sp>
      <p:sp>
        <p:nvSpPr>
          <p:cNvPr id="198" name="Right Brace 10">
            <a:extLst>
              <a:ext uri="{FF2B5EF4-FFF2-40B4-BE49-F238E27FC236}">
                <a16:creationId xmlns:a16="http://schemas.microsoft.com/office/drawing/2014/main" id="{1AF7D3E4-A29A-BD64-2217-0407D9D415CB}"/>
              </a:ext>
            </a:extLst>
          </p:cNvPr>
          <p:cNvSpPr/>
          <p:nvPr/>
        </p:nvSpPr>
        <p:spPr>
          <a:xfrm>
            <a:off x="6438482" y="2934994"/>
            <a:ext cx="88614" cy="432000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CaixaDeTexto 120">
            <a:extLst>
              <a:ext uri="{FF2B5EF4-FFF2-40B4-BE49-F238E27FC236}">
                <a16:creationId xmlns:a16="http://schemas.microsoft.com/office/drawing/2014/main" id="{62634721-5B13-0FB9-279E-79D9ED81B0CE}"/>
              </a:ext>
            </a:extLst>
          </p:cNvPr>
          <p:cNvSpPr txBox="1"/>
          <p:nvPr/>
        </p:nvSpPr>
        <p:spPr>
          <a:xfrm>
            <a:off x="6290289" y="2855845"/>
            <a:ext cx="144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L="0" marR="0" indent="0" algn="l" defTabSz="76535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507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91338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8267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74015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65353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956691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148029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339367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530706" algn="ctr" defTabSz="48897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13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41093" indent="-241093" eaLnBrk="0">
              <a:spcBef>
                <a:spcPct val="20000"/>
              </a:spcBef>
              <a:defRPr/>
            </a:pPr>
            <a:r>
              <a:rPr lang="pt-BR" sz="1600" b="1">
                <a:solidFill>
                  <a:srgbClr val="FFC000"/>
                </a:solidFill>
                <a:latin typeface="Calibri Light" panose="020F0302020204030204"/>
              </a:rPr>
              <a:t>Marginal</a:t>
            </a:r>
            <a:endParaRPr lang="pt-BR" sz="1600" b="1" i="1">
              <a:solidFill>
                <a:srgbClr val="FFC000"/>
              </a:solidFill>
              <a:latin typeface="Calibri Light" panose="020F0302020204030204"/>
            </a:endParaRPr>
          </a:p>
        </p:txBody>
      </p:sp>
      <p:sp>
        <p:nvSpPr>
          <p:cNvPr id="200" name="Right Brace 22">
            <a:extLst>
              <a:ext uri="{FF2B5EF4-FFF2-40B4-BE49-F238E27FC236}">
                <a16:creationId xmlns:a16="http://schemas.microsoft.com/office/drawing/2014/main" id="{7389A4D3-1A88-3885-4A19-331CA6E48657}"/>
              </a:ext>
            </a:extLst>
          </p:cNvPr>
          <p:cNvSpPr/>
          <p:nvPr/>
        </p:nvSpPr>
        <p:spPr>
          <a:xfrm>
            <a:off x="6323227" y="2763250"/>
            <a:ext cx="88614" cy="540000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2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4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4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4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4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4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4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4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8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8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8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8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8" presetClass="entr" presetSubtype="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8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2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2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2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9" dur="4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2" dur="4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8" presetClass="entr" presetSubtype="3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5" dur="4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8" presetClass="entr" presetSubtype="3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8" presetClass="entr" presetSubtype="3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8" presetClass="exit" presetSubtype="1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8" presetClass="exit" presetSubtype="1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22" presetClass="exit" presetSubtype="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2" presetClass="exit" presetSubtype="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2" presetClass="exit" presetSubtype="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22" presetClass="exit" presetSubtype="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22" presetClass="exit" presetSubtype="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22" presetClass="exit" presetSubtype="2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2.22222E-6 L 1.875E-6 0.48842 " pathEditMode="relative" rAng="0" ptsTypes="AA">
                                      <p:cBhvr>
                                        <p:cTn id="27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421"/>
                                    </p:animMotion>
                                  </p:childTnLst>
                                </p:cTn>
                              </p:par>
                              <p:par>
                                <p:cTn id="278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3.7037E-6 L -0.00104 0.48865 " pathEditMode="relative" rAng="0" ptsTypes="AA">
                                      <p:cBhvr>
                                        <p:cTn id="27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4421"/>
                                    </p:animMotion>
                                  </p:childTnLst>
                                </p:cTn>
                              </p:par>
                              <p:par>
                                <p:cTn id="28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875E-6 1.11111E-6 L 1.875E-6 0.4868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29"/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1.11111E-6 L -4.58333E-6 0.4868 " pathEditMode="relative" rAng="0" ptsTypes="AA">
                                      <p:cBhvr>
                                        <p:cTn id="28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29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3.7037E-6 L -0.00052 0.48889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4444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42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1.11111E-6 L 3.33333E-6 0.4868 " pathEditMode="relative" rAng="0" ptsTypes="AA">
                                      <p:cBhvr>
                                        <p:cTn id="28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329"/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0104 -0.09352 " pathEditMode="relative" ptsTypes="AA">
                                      <p:cBhvr>
                                        <p:cTn id="289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0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0104 -0.09352 " pathEditMode="relative" ptsTypes="AA">
                                      <p:cBhvr>
                                        <p:cTn id="29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0104 -0.09352 " pathEditMode="relative" ptsTypes="AA">
                                      <p:cBhvr>
                                        <p:cTn id="293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0104 -0.09352 " pathEditMode="relative" ptsTypes="AA">
                                      <p:cBhvr>
                                        <p:cTn id="2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6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00104 -0.09352 " pathEditMode="relative" ptsTypes="AA">
                                      <p:cBhvr>
                                        <p:cTn id="297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09537 " pathEditMode="relative" ptsTypes="AA">
                                      <p:cBhvr>
                                        <p:cTn id="29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0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09537 " pathEditMode="relative" ptsTypes="AA">
                                      <p:cBhvr>
                                        <p:cTn id="301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2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09537 " pathEditMode="relative" ptsTypes="AA">
                                      <p:cBhvr>
                                        <p:cTn id="303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4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09537 " pathEditMode="relative" ptsTypes="AA">
                                      <p:cBhvr>
                                        <p:cTn id="305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6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 -0.09537 " pathEditMode="relative" ptsTypes="AA">
                                      <p:cBhvr>
                                        <p:cTn id="307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8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3.33333E-6 L 2.91667E-6 -0.09445 " pathEditMode="relative" rAng="0" ptsTypes="AA">
                                      <p:cBhvr>
                                        <p:cTn id="309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310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4.81481E-6 L 2.91667E-6 -0.09444 " pathEditMode="relative" rAng="0" ptsTypes="AA">
                                      <p:cBhvr>
                                        <p:cTn id="31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312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2.59259E-6 L 2.91667E-6 -0.09445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2.96296E-6 L 2.91667E-6 -0.09444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0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-7.40741E-7 L 2.91667E-6 -0.09444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1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6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6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8" presetClass="exit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2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7" dur="1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12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9" presetID="18" presetClass="entr" presetSubtype="1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8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4" dur="4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8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7" dur="4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2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3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1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4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0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3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6" presetID="18" presetClass="entr" presetSubtype="3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2" presetClass="entr" presetSubtype="4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22" presetClass="entr" presetSubtype="4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22" presetClass="entr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22" presetClass="entr" presetSubtype="4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22" presetClass="entr" presetSubtype="4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22" presetClass="entr" presetSubtype="4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0" presetID="18" presetClass="entr" presetSubtype="3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2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32" grpId="0" animBg="1"/>
      <p:bldP spid="32" grpId="1" animBg="1"/>
      <p:bldP spid="33" grpId="0" animBg="1"/>
      <p:bldP spid="33" grpId="1" animBg="1"/>
      <p:bldP spid="33" grpId="2" animBg="1"/>
      <p:bldP spid="34" grpId="0"/>
      <p:bldP spid="36" grpId="0" animBg="1"/>
      <p:bldP spid="38" grpId="0" animBg="1"/>
      <p:bldP spid="48" grpId="0"/>
      <p:bldP spid="48" grpId="1"/>
      <p:bldP spid="50" grpId="0"/>
      <p:bldP spid="50" grpId="1"/>
      <p:bldP spid="51" grpId="0" animBg="1"/>
      <p:bldP spid="51" grpId="1" animBg="1"/>
      <p:bldP spid="52" grpId="0" animBg="1"/>
      <p:bldP spid="56" grpId="0" animBg="1"/>
      <p:bldP spid="56" grpId="1" animBg="1"/>
      <p:bldP spid="56" grpId="2" animBg="1"/>
      <p:bldP spid="58" grpId="0" animBg="1"/>
      <p:bldP spid="58" grpId="1" animBg="1"/>
      <p:bldP spid="59" grpId="0" animBg="1"/>
      <p:bldP spid="59" grpId="1" animBg="1"/>
      <p:bldP spid="64" grpId="0" animBg="1"/>
      <p:bldP spid="64" grpId="1" animBg="1"/>
      <p:bldP spid="79" grpId="0" animBg="1"/>
      <p:bldP spid="79" grpId="1" animBg="1"/>
      <p:bldP spid="79" grpId="2" animBg="1"/>
      <p:bldP spid="80" grpId="0" animBg="1"/>
      <p:bldP spid="80" grpId="1" animBg="1"/>
      <p:bldP spid="89" grpId="0" animBg="1"/>
      <p:bldP spid="89" grpId="1" animBg="1"/>
      <p:bldP spid="90" grpId="0" animBg="1"/>
      <p:bldP spid="90" grpId="1" animBg="1"/>
      <p:bldP spid="90" grpId="2" animBg="1"/>
      <p:bldP spid="91" grpId="0" animBg="1"/>
      <p:bldP spid="91" grpId="1" animBg="1"/>
      <p:bldP spid="92" grpId="0" animBg="1"/>
      <p:bldP spid="92" grpId="1" animBg="1"/>
      <p:bldP spid="94" grpId="0" animBg="1"/>
      <p:bldP spid="94" grpId="1" animBg="1"/>
      <p:bldP spid="95" grpId="0" animBg="1"/>
      <p:bldP spid="95" grpId="1" animBg="1"/>
      <p:bldP spid="95" grpId="2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8" grpId="2" animBg="1"/>
      <p:bldP spid="103" grpId="0" animBg="1"/>
      <p:bldP spid="103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19" grpId="2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9" grpId="0" animBg="1"/>
      <p:bldP spid="161" grpId="0"/>
      <p:bldP spid="161" grpId="1"/>
      <p:bldP spid="163" grpId="0" animBg="1"/>
      <p:bldP spid="164" grpId="0" animBg="1"/>
      <p:bldP spid="164" grpId="1" animBg="1"/>
      <p:bldP spid="164" grpId="2" animBg="1"/>
      <p:bldP spid="165" grpId="0" animBg="1"/>
      <p:bldP spid="165" grpId="1" animBg="1"/>
      <p:bldP spid="165" grpId="2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/>
      <p:bldP spid="176" grpId="1"/>
      <p:bldP spid="176" grpId="2"/>
      <p:bldP spid="177" grpId="0"/>
      <p:bldP spid="177" grpId="1"/>
      <p:bldP spid="177" grpId="2"/>
      <p:bldP spid="178" grpId="0" animBg="1"/>
      <p:bldP spid="178" grpId="1" animBg="1"/>
      <p:bldP spid="178" grpId="2" animBg="1"/>
      <p:bldP spid="179" grpId="0" animBg="1"/>
      <p:bldP spid="179" grpId="1" animBg="1"/>
      <p:bldP spid="179" grpId="2" animBg="1"/>
      <p:bldP spid="183" grpId="0"/>
      <p:bldP spid="184" grpId="0" animBg="1"/>
      <p:bldP spid="184" grpId="1" animBg="1"/>
      <p:bldP spid="185" grpId="0" animBg="1"/>
      <p:bldP spid="18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9" grpId="0" animBg="1"/>
      <p:bldP spid="189" grpId="1" animBg="1"/>
      <p:bldP spid="190" grpId="0" animBg="1"/>
      <p:bldP spid="190" grpId="1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/>
      <p:bldP spid="197" grpId="1"/>
      <p:bldP spid="198" grpId="0" animBg="1"/>
      <p:bldP spid="198" grpId="1" animBg="1"/>
      <p:bldP spid="199" grpId="0"/>
      <p:bldP spid="199" grpId="1"/>
      <p:bldP spid="199" grpId="2"/>
      <p:bldP spid="200" grpId="0" animBg="1"/>
      <p:bldP spid="200" grpId="1" animBg="1"/>
      <p:bldP spid="200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67753-FB45-72E1-FAE9-539E3A13A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AF8682F-9818-8CA4-A1C3-391FBD4F5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Encerramento e resultados</a:t>
            </a:r>
          </a:p>
        </p:txBody>
      </p:sp>
      <p:sp>
        <p:nvSpPr>
          <p:cNvPr id="2" name="Rectangle: Rounded Corners 24">
            <a:extLst>
              <a:ext uri="{FF2B5EF4-FFF2-40B4-BE49-F238E27FC236}">
                <a16:creationId xmlns:a16="http://schemas.microsoft.com/office/drawing/2014/main" id="{728BD672-A6E1-01AA-3507-1CBDECBA88BC}"/>
              </a:ext>
            </a:extLst>
          </p:cNvPr>
          <p:cNvSpPr/>
          <p:nvPr/>
        </p:nvSpPr>
        <p:spPr>
          <a:xfrm>
            <a:off x="2316449" y="3181199"/>
            <a:ext cx="1019728" cy="611947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05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" name="Rectangle: Rounded Corners 24">
            <a:extLst>
              <a:ext uri="{FF2B5EF4-FFF2-40B4-BE49-F238E27FC236}">
                <a16:creationId xmlns:a16="http://schemas.microsoft.com/office/drawing/2014/main" id="{394CEB5B-624D-E673-02CB-B1F3317CEF82}"/>
              </a:ext>
            </a:extLst>
          </p:cNvPr>
          <p:cNvSpPr/>
          <p:nvPr/>
        </p:nvSpPr>
        <p:spPr>
          <a:xfrm>
            <a:off x="2316449" y="2605199"/>
            <a:ext cx="1019728" cy="57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07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Rectangle: Rounded Corners 111">
            <a:extLst>
              <a:ext uri="{FF2B5EF4-FFF2-40B4-BE49-F238E27FC236}">
                <a16:creationId xmlns:a16="http://schemas.microsoft.com/office/drawing/2014/main" id="{99E285E2-0339-3FE4-B0FA-1AF83DD75600}"/>
              </a:ext>
            </a:extLst>
          </p:cNvPr>
          <p:cNvSpPr/>
          <p:nvPr/>
        </p:nvSpPr>
        <p:spPr>
          <a:xfrm>
            <a:off x="6343154" y="1021765"/>
            <a:ext cx="1019728" cy="475045"/>
          </a:xfrm>
          <a:prstGeom prst="roundRect">
            <a:avLst>
              <a:gd name="adj" fmla="val 5010"/>
            </a:avLst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0">
                <a:solidFill>
                  <a:srgbClr val="FFFFFF"/>
                </a:solidFill>
                <a:latin typeface="Calibri Light" panose="020F0302020204030204"/>
              </a:rPr>
              <a:t>M</a:t>
            </a:r>
            <a:r>
              <a:rPr kumimoji="0" lang="pt-BR" sz="1200" b="1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ontante</a:t>
            </a:r>
            <a:endParaRPr kumimoji="0" lang="pt-BR" sz="12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(R$</a:t>
            </a:r>
            <a:r>
              <a:rPr kumimoji="0" lang="pt-BR" sz="12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</a:t>
            </a: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7" name="Straight Connector 120">
            <a:extLst>
              <a:ext uri="{FF2B5EF4-FFF2-40B4-BE49-F238E27FC236}">
                <a16:creationId xmlns:a16="http://schemas.microsoft.com/office/drawing/2014/main" id="{647FB901-6F82-4363-368B-DD4CBA9BAE29}"/>
              </a:ext>
            </a:extLst>
          </p:cNvPr>
          <p:cNvCxnSpPr/>
          <p:nvPr/>
        </p:nvCxnSpPr>
        <p:spPr>
          <a:xfrm>
            <a:off x="7441828" y="1139105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sp>
        <p:nvSpPr>
          <p:cNvPr id="8" name="Rectangle: Rounded Corners 24">
            <a:extLst>
              <a:ext uri="{FF2B5EF4-FFF2-40B4-BE49-F238E27FC236}">
                <a16:creationId xmlns:a16="http://schemas.microsoft.com/office/drawing/2014/main" id="{9CD61C30-2AE2-5440-7A20-6BE77FE0D3E9}"/>
              </a:ext>
            </a:extLst>
          </p:cNvPr>
          <p:cNvSpPr/>
          <p:nvPr/>
        </p:nvSpPr>
        <p:spPr>
          <a:xfrm>
            <a:off x="6344891" y="5968949"/>
            <a:ext cx="1019728" cy="6084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71,50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9" name="Rectangle: Rounded Corners 24">
            <a:extLst>
              <a:ext uri="{FF2B5EF4-FFF2-40B4-BE49-F238E27FC236}">
                <a16:creationId xmlns:a16="http://schemas.microsoft.com/office/drawing/2014/main" id="{C30E07F3-26E7-E4FD-A4C3-6CA5FA77479E}"/>
              </a:ext>
            </a:extLst>
          </p:cNvPr>
          <p:cNvSpPr/>
          <p:nvPr/>
        </p:nvSpPr>
        <p:spPr>
          <a:xfrm>
            <a:off x="6344891" y="5458996"/>
            <a:ext cx="1019728" cy="5148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39,00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0" name="Rectangle: Rounded Corners 33">
            <a:extLst>
              <a:ext uri="{FF2B5EF4-FFF2-40B4-BE49-F238E27FC236}">
                <a16:creationId xmlns:a16="http://schemas.microsoft.com/office/drawing/2014/main" id="{8571125E-FDB9-3369-5D26-129F0EADF8AB}"/>
              </a:ext>
            </a:extLst>
          </p:cNvPr>
          <p:cNvSpPr/>
          <p:nvPr/>
        </p:nvSpPr>
        <p:spPr>
          <a:xfrm>
            <a:off x="6344891" y="5178196"/>
            <a:ext cx="1019728" cy="280800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156,00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1" name="Rectangle: Rounded Corners 23">
            <a:extLst>
              <a:ext uri="{FF2B5EF4-FFF2-40B4-BE49-F238E27FC236}">
                <a16:creationId xmlns:a16="http://schemas.microsoft.com/office/drawing/2014/main" id="{AC7DADF4-1889-ECB9-AF0D-47B2F93924A3}"/>
              </a:ext>
            </a:extLst>
          </p:cNvPr>
          <p:cNvSpPr/>
          <p:nvPr/>
        </p:nvSpPr>
        <p:spPr>
          <a:xfrm>
            <a:off x="6344891" y="4061349"/>
            <a:ext cx="1019728" cy="11160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135,45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2" name="Rectangle: Rounded Corners 25">
            <a:extLst>
              <a:ext uri="{FF2B5EF4-FFF2-40B4-BE49-F238E27FC236}">
                <a16:creationId xmlns:a16="http://schemas.microsoft.com/office/drawing/2014/main" id="{E9F1AE86-B508-C2A1-022D-5FFC101E6A4E}"/>
              </a:ext>
            </a:extLst>
          </p:cNvPr>
          <p:cNvSpPr/>
          <p:nvPr/>
        </p:nvSpPr>
        <p:spPr>
          <a:xfrm>
            <a:off x="6344891" y="3083031"/>
            <a:ext cx="1019728" cy="975600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122,55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3" name="Rectangle: Rounded Corners 24">
            <a:extLst>
              <a:ext uri="{FF2B5EF4-FFF2-40B4-BE49-F238E27FC236}">
                <a16:creationId xmlns:a16="http://schemas.microsoft.com/office/drawing/2014/main" id="{0B10CBC2-A2D6-DDE8-DF23-777C1DF58575}"/>
              </a:ext>
            </a:extLst>
          </p:cNvPr>
          <p:cNvSpPr/>
          <p:nvPr/>
        </p:nvSpPr>
        <p:spPr>
          <a:xfrm>
            <a:off x="6344891" y="2259513"/>
            <a:ext cx="1019728" cy="8208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102,00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14" name="Rectangle: Rounded Corners 24">
            <a:extLst>
              <a:ext uri="{FF2B5EF4-FFF2-40B4-BE49-F238E27FC236}">
                <a16:creationId xmlns:a16="http://schemas.microsoft.com/office/drawing/2014/main" id="{42F2853F-9E2C-E677-4043-8C0EF6790692}"/>
              </a:ext>
            </a:extLst>
          </p:cNvPr>
          <p:cNvSpPr/>
          <p:nvPr/>
        </p:nvSpPr>
        <p:spPr>
          <a:xfrm>
            <a:off x="6344891" y="1568874"/>
            <a:ext cx="1019728" cy="6984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74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,1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FED164A0-6B42-6EB4-CBAE-305E78A41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07556"/>
              </p:ext>
            </p:extLst>
          </p:nvPr>
        </p:nvGraphicFramePr>
        <p:xfrm>
          <a:off x="7764749" y="2375640"/>
          <a:ext cx="2760410" cy="3800475"/>
        </p:xfrm>
        <a:graphic>
          <a:graphicData uri="http://schemas.openxmlformats.org/drawingml/2006/table">
            <a:tbl>
              <a:tblPr/>
              <a:tblGrid>
                <a:gridCol w="1242506">
                  <a:extLst>
                    <a:ext uri="{9D8B030D-6E8A-4147-A177-3AD203B41FA5}">
                      <a16:colId xmlns:a16="http://schemas.microsoft.com/office/drawing/2014/main" val="262424057"/>
                    </a:ext>
                  </a:extLst>
                </a:gridCol>
                <a:gridCol w="1517904">
                  <a:extLst>
                    <a:ext uri="{9D8B030D-6E8A-4147-A177-3AD203B41FA5}">
                      <a16:colId xmlns:a16="http://schemas.microsoft.com/office/drawing/2014/main" val="1989049731"/>
                    </a:ext>
                  </a:extLst>
                </a:gridCol>
              </a:tblGrid>
              <a:tr h="1905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en-US" sz="1600" b="1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Litigante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D</a:t>
                      </a:r>
                      <a:r>
                        <a:rPr lang="en-US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ívida (R$ mi)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AD1D3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23318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77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164,56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4005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99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109,66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92886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81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92,63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37173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23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33527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14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81,31</a:t>
                      </a:r>
                    </a:p>
                  </a:txBody>
                  <a:tcPr marL="9525" marR="9525" marT="9525" marB="0" anchor="b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22727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54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75,34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847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29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71,41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69223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16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70,3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4850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28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56,44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1669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11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42,69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495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13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26,65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08959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52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17,91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654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</a:rPr>
                        <a:t>CGH 55</a:t>
                      </a: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0" i="0" u="none" strike="noStrike" kern="1200">
                          <a:solidFill>
                            <a:srgbClr val="404040"/>
                          </a:solidFill>
                          <a:effectLst/>
                          <a:latin typeface="Aptos Display" panose="020B0004020202020204" pitchFamily="34" charset="0"/>
                          <a:ea typeface="+mn-ea"/>
                          <a:cs typeface="+mn-cs"/>
                        </a:rPr>
                        <a:t>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46227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Total</a:t>
                      </a:r>
                      <a:endParaRPr lang="en-US" sz="1600" b="1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pt-BR" sz="1600" b="1" u="none" strike="noStrike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900,00</a:t>
                      </a:r>
                      <a:endParaRPr lang="en-US" sz="1600" b="1" u="none" strike="noStrike" kern="12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811981"/>
                  </a:ext>
                </a:extLst>
              </a:tr>
            </a:tbl>
          </a:graphicData>
        </a:graphic>
      </p:graphicFrame>
      <p:sp>
        <p:nvSpPr>
          <p:cNvPr id="16" name="Rectangle: Rounded Corners 24">
            <a:extLst>
              <a:ext uri="{FF2B5EF4-FFF2-40B4-BE49-F238E27FC236}">
                <a16:creationId xmlns:a16="http://schemas.microsoft.com/office/drawing/2014/main" id="{17304587-50BD-3D52-9EB0-D36F0DCBF25B}"/>
              </a:ext>
            </a:extLst>
          </p:cNvPr>
          <p:cNvSpPr/>
          <p:nvPr/>
        </p:nvSpPr>
        <p:spPr>
          <a:xfrm>
            <a:off x="8420100" y="1197968"/>
            <a:ext cx="1994913" cy="705600"/>
          </a:xfrm>
          <a:prstGeom prst="roundRect">
            <a:avLst>
              <a:gd name="adj" fmla="val 4138"/>
            </a:avLst>
          </a:prstGeom>
          <a:solidFill>
            <a:srgbClr val="419199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Total (R$</a:t>
            </a:r>
            <a:r>
              <a:rPr kumimoji="0" lang="pt-BR" sz="1600" b="1" i="0" u="none" strike="noStrike" kern="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mi)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700,60</a:t>
            </a:r>
          </a:p>
        </p:txBody>
      </p:sp>
      <p:cxnSp>
        <p:nvCxnSpPr>
          <p:cNvPr id="17" name="Connector: Elbow 173">
            <a:extLst>
              <a:ext uri="{FF2B5EF4-FFF2-40B4-BE49-F238E27FC236}">
                <a16:creationId xmlns:a16="http://schemas.microsoft.com/office/drawing/2014/main" id="{69E1BB83-58D2-171B-760F-DAAEFE31FC8B}"/>
              </a:ext>
            </a:extLst>
          </p:cNvPr>
          <p:cNvCxnSpPr>
            <a:cxnSpLocks/>
            <a:stCxn id="6" idx="3"/>
            <a:endCxn id="16" idx="1"/>
          </p:cNvCxnSpPr>
          <p:nvPr/>
        </p:nvCxnSpPr>
        <p:spPr>
          <a:xfrm>
            <a:off x="7362882" y="1259288"/>
            <a:ext cx="1057218" cy="291480"/>
          </a:xfrm>
          <a:prstGeom prst="bentConnector3">
            <a:avLst>
              <a:gd name="adj1" fmla="val 50000"/>
            </a:avLst>
          </a:prstGeom>
          <a:ln>
            <a:solidFill>
              <a:srgbClr val="419199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82">
            <a:extLst>
              <a:ext uri="{FF2B5EF4-FFF2-40B4-BE49-F238E27FC236}">
                <a16:creationId xmlns:a16="http://schemas.microsoft.com/office/drawing/2014/main" id="{57E42092-67BA-BE0F-2A99-0BE3743A1906}"/>
              </a:ext>
            </a:extLst>
          </p:cNvPr>
          <p:cNvSpPr/>
          <p:nvPr/>
        </p:nvSpPr>
        <p:spPr>
          <a:xfrm>
            <a:off x="10839086" y="2605199"/>
            <a:ext cx="1044000" cy="252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164,56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ctangle 186">
            <a:extLst>
              <a:ext uri="{FF2B5EF4-FFF2-40B4-BE49-F238E27FC236}">
                <a16:creationId xmlns:a16="http://schemas.microsoft.com/office/drawing/2014/main" id="{24C7E64D-A631-B058-4C81-AD13ADA3BD2D}"/>
              </a:ext>
            </a:extLst>
          </p:cNvPr>
          <p:cNvSpPr/>
          <p:nvPr/>
        </p:nvSpPr>
        <p:spPr>
          <a:xfrm>
            <a:off x="10839086" y="2857199"/>
            <a:ext cx="1044000" cy="252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274,22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87">
            <a:extLst>
              <a:ext uri="{FF2B5EF4-FFF2-40B4-BE49-F238E27FC236}">
                <a16:creationId xmlns:a16="http://schemas.microsoft.com/office/drawing/2014/main" id="{5C474EBF-98AB-86BB-7748-F1FB33BE8C45}"/>
              </a:ext>
            </a:extLst>
          </p:cNvPr>
          <p:cNvSpPr/>
          <p:nvPr/>
        </p:nvSpPr>
        <p:spPr>
          <a:xfrm>
            <a:off x="10839086" y="3100801"/>
            <a:ext cx="1044000" cy="28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366,85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Rectangle 188">
            <a:extLst>
              <a:ext uri="{FF2B5EF4-FFF2-40B4-BE49-F238E27FC236}">
                <a16:creationId xmlns:a16="http://schemas.microsoft.com/office/drawing/2014/main" id="{2F7684A8-72D3-1AC2-C843-AF31E6C705BC}"/>
              </a:ext>
            </a:extLst>
          </p:cNvPr>
          <p:cNvSpPr/>
          <p:nvPr/>
        </p:nvSpPr>
        <p:spPr>
          <a:xfrm>
            <a:off x="10839086" y="3387674"/>
            <a:ext cx="1044000" cy="252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451,35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Rectangle 189">
            <a:extLst>
              <a:ext uri="{FF2B5EF4-FFF2-40B4-BE49-F238E27FC236}">
                <a16:creationId xmlns:a16="http://schemas.microsoft.com/office/drawing/2014/main" id="{A64A62B4-9D4B-D924-8014-12EC9A338394}"/>
              </a:ext>
            </a:extLst>
          </p:cNvPr>
          <p:cNvSpPr/>
          <p:nvPr/>
        </p:nvSpPr>
        <p:spPr>
          <a:xfrm>
            <a:off x="10839086" y="3641928"/>
            <a:ext cx="1044000" cy="252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532,66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Rectangle 190">
            <a:extLst>
              <a:ext uri="{FF2B5EF4-FFF2-40B4-BE49-F238E27FC236}">
                <a16:creationId xmlns:a16="http://schemas.microsoft.com/office/drawing/2014/main" id="{D539AF3D-525C-A280-1340-2C36810E64AD}"/>
              </a:ext>
            </a:extLst>
          </p:cNvPr>
          <p:cNvSpPr/>
          <p:nvPr/>
        </p:nvSpPr>
        <p:spPr>
          <a:xfrm>
            <a:off x="10839086" y="3899565"/>
            <a:ext cx="1044000" cy="252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608,0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Rectangle 191">
            <a:extLst>
              <a:ext uri="{FF2B5EF4-FFF2-40B4-BE49-F238E27FC236}">
                <a16:creationId xmlns:a16="http://schemas.microsoft.com/office/drawing/2014/main" id="{A24EA703-433C-744F-61B7-0954A6BA5E8F}"/>
              </a:ext>
            </a:extLst>
          </p:cNvPr>
          <p:cNvSpPr/>
          <p:nvPr/>
        </p:nvSpPr>
        <p:spPr>
          <a:xfrm>
            <a:off x="10839086" y="4149877"/>
            <a:ext cx="1044000" cy="252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679,41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Rectangle 192">
            <a:extLst>
              <a:ext uri="{FF2B5EF4-FFF2-40B4-BE49-F238E27FC236}">
                <a16:creationId xmlns:a16="http://schemas.microsoft.com/office/drawing/2014/main" id="{B8FF9FEC-028C-F13B-C263-2B039B728D51}"/>
              </a:ext>
            </a:extLst>
          </p:cNvPr>
          <p:cNvSpPr/>
          <p:nvPr/>
        </p:nvSpPr>
        <p:spPr>
          <a:xfrm>
            <a:off x="10839086" y="4401877"/>
            <a:ext cx="1044000" cy="2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749,71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Arrow: Down 193">
            <a:extLst>
              <a:ext uri="{FF2B5EF4-FFF2-40B4-BE49-F238E27FC236}">
                <a16:creationId xmlns:a16="http://schemas.microsoft.com/office/drawing/2014/main" id="{15E18A46-0CB9-5C39-500E-7EA52C9B1A0E}"/>
              </a:ext>
            </a:extLst>
          </p:cNvPr>
          <p:cNvSpPr/>
          <p:nvPr/>
        </p:nvSpPr>
        <p:spPr>
          <a:xfrm>
            <a:off x="10493159" y="2647015"/>
            <a:ext cx="252588" cy="3321934"/>
          </a:xfrm>
          <a:prstGeom prst="downArrow">
            <a:avLst/>
          </a:prstGeom>
          <a:solidFill>
            <a:srgbClr val="4191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6">
            <a:extLst>
              <a:ext uri="{FF2B5EF4-FFF2-40B4-BE49-F238E27FC236}">
                <a16:creationId xmlns:a16="http://schemas.microsoft.com/office/drawing/2014/main" id="{B8151C61-DAB6-A833-525A-0A126BEC122D}"/>
              </a:ext>
            </a:extLst>
          </p:cNvPr>
          <p:cNvSpPr/>
          <p:nvPr/>
        </p:nvSpPr>
        <p:spPr>
          <a:xfrm>
            <a:off x="10839086" y="4401877"/>
            <a:ext cx="1044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749,71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8" name="TextBox 42">
            <a:extLst>
              <a:ext uri="{FF2B5EF4-FFF2-40B4-BE49-F238E27FC236}">
                <a16:creationId xmlns:a16="http://schemas.microsoft.com/office/drawing/2014/main" id="{06FD3CAA-C4F4-E959-7DFF-FC99E29CBD0E}"/>
              </a:ext>
            </a:extLst>
          </p:cNvPr>
          <p:cNvSpPr txBox="1"/>
          <p:nvPr/>
        </p:nvSpPr>
        <p:spPr>
          <a:xfrm>
            <a:off x="232426" y="1663898"/>
            <a:ext cx="14366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</a:rPr>
              <a:t>Dívida = 697,32</a:t>
            </a:r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/>
            </a:endParaRPr>
          </a:p>
        </p:txBody>
      </p:sp>
      <p:sp>
        <p:nvSpPr>
          <p:cNvPr id="29" name="TextBox 42">
            <a:extLst>
              <a:ext uri="{FF2B5EF4-FFF2-40B4-BE49-F238E27FC236}">
                <a16:creationId xmlns:a16="http://schemas.microsoft.com/office/drawing/2014/main" id="{0B6C2C81-8AD3-95C2-D007-4F1C093901E3}"/>
              </a:ext>
            </a:extLst>
          </p:cNvPr>
          <p:cNvSpPr txBox="1"/>
          <p:nvPr/>
        </p:nvSpPr>
        <p:spPr>
          <a:xfrm>
            <a:off x="232426" y="1301595"/>
            <a:ext cx="1059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/>
              </a:rPr>
              <a:t>CDE = 3,28</a:t>
            </a:r>
            <a:endParaRPr lang="en-US" sz="1600" b="1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/>
            </a:endParaRPr>
          </a:p>
        </p:txBody>
      </p:sp>
      <p:sp>
        <p:nvSpPr>
          <p:cNvPr id="30" name="Rectangle 201">
            <a:extLst>
              <a:ext uri="{FF2B5EF4-FFF2-40B4-BE49-F238E27FC236}">
                <a16:creationId xmlns:a16="http://schemas.microsoft.com/office/drawing/2014/main" id="{C093A203-A807-B444-DDA4-71B8C1469901}"/>
              </a:ext>
            </a:extLst>
          </p:cNvPr>
          <p:cNvSpPr/>
          <p:nvPr/>
        </p:nvSpPr>
        <p:spPr>
          <a:xfrm>
            <a:off x="10839086" y="4652189"/>
            <a:ext cx="1044000" cy="2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735,85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Rectangle 202">
            <a:extLst>
              <a:ext uri="{FF2B5EF4-FFF2-40B4-BE49-F238E27FC236}">
                <a16:creationId xmlns:a16="http://schemas.microsoft.com/office/drawing/2014/main" id="{60E72DD0-DAC8-C1B3-500C-15010A2AAFE5}"/>
              </a:ext>
            </a:extLst>
          </p:cNvPr>
          <p:cNvSpPr/>
          <p:nvPr/>
        </p:nvSpPr>
        <p:spPr>
          <a:xfrm>
            <a:off x="10839086" y="4652189"/>
            <a:ext cx="1044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735,85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4" name="Rectangle 203">
            <a:extLst>
              <a:ext uri="{FF2B5EF4-FFF2-40B4-BE49-F238E27FC236}">
                <a16:creationId xmlns:a16="http://schemas.microsoft.com/office/drawing/2014/main" id="{47013A4D-CED0-65C8-9E99-E1042E154158}"/>
              </a:ext>
            </a:extLst>
          </p:cNvPr>
          <p:cNvSpPr/>
          <p:nvPr/>
        </p:nvSpPr>
        <p:spPr>
          <a:xfrm>
            <a:off x="10839086" y="4902501"/>
            <a:ext cx="1044000" cy="2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722,1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7" name="Rectangle 204">
            <a:extLst>
              <a:ext uri="{FF2B5EF4-FFF2-40B4-BE49-F238E27FC236}">
                <a16:creationId xmlns:a16="http://schemas.microsoft.com/office/drawing/2014/main" id="{EEE563E1-8C89-3ABF-01E9-5621BDC26BC3}"/>
              </a:ext>
            </a:extLst>
          </p:cNvPr>
          <p:cNvSpPr/>
          <p:nvPr/>
        </p:nvSpPr>
        <p:spPr>
          <a:xfrm>
            <a:off x="10839086" y="4902501"/>
            <a:ext cx="1044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722,1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9" name="Rectangle 207">
            <a:extLst>
              <a:ext uri="{FF2B5EF4-FFF2-40B4-BE49-F238E27FC236}">
                <a16:creationId xmlns:a16="http://schemas.microsoft.com/office/drawing/2014/main" id="{74342016-1F9E-7F9A-A607-F657DDD37C68}"/>
              </a:ext>
            </a:extLst>
          </p:cNvPr>
          <p:cNvSpPr/>
          <p:nvPr/>
        </p:nvSpPr>
        <p:spPr>
          <a:xfrm>
            <a:off x="10839086" y="5152813"/>
            <a:ext cx="1044000" cy="2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706,06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0" name="Rectangle 208">
            <a:extLst>
              <a:ext uri="{FF2B5EF4-FFF2-40B4-BE49-F238E27FC236}">
                <a16:creationId xmlns:a16="http://schemas.microsoft.com/office/drawing/2014/main" id="{427575B0-2F2F-B88A-76A0-CC7C47AEA11D}"/>
              </a:ext>
            </a:extLst>
          </p:cNvPr>
          <p:cNvSpPr/>
          <p:nvPr/>
        </p:nvSpPr>
        <p:spPr>
          <a:xfrm>
            <a:off x="10839086" y="5151125"/>
            <a:ext cx="1044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706,06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1" name="Rectangle 209">
            <a:extLst>
              <a:ext uri="{FF2B5EF4-FFF2-40B4-BE49-F238E27FC236}">
                <a16:creationId xmlns:a16="http://schemas.microsoft.com/office/drawing/2014/main" id="{CFAD487F-FD7C-1917-01DC-F1972948BE6D}"/>
              </a:ext>
            </a:extLst>
          </p:cNvPr>
          <p:cNvSpPr/>
          <p:nvPr/>
        </p:nvSpPr>
        <p:spPr>
          <a:xfrm>
            <a:off x="10839086" y="5421101"/>
            <a:ext cx="1044000" cy="2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697,32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2" name="Rectangle 210">
            <a:extLst>
              <a:ext uri="{FF2B5EF4-FFF2-40B4-BE49-F238E27FC236}">
                <a16:creationId xmlns:a16="http://schemas.microsoft.com/office/drawing/2014/main" id="{1226766F-196F-7A0C-42F9-B38EF4C4E254}"/>
              </a:ext>
            </a:extLst>
          </p:cNvPr>
          <p:cNvSpPr/>
          <p:nvPr/>
        </p:nvSpPr>
        <p:spPr>
          <a:xfrm>
            <a:off x="10839086" y="5420162"/>
            <a:ext cx="1044000" cy="252000"/>
          </a:xfrm>
          <a:prstGeom prst="rect">
            <a:avLst/>
          </a:prstGeom>
          <a:noFill/>
          <a:ln>
            <a:solidFill>
              <a:srgbClr val="B8DD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697,32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3" name="Rectangle 211">
            <a:extLst>
              <a:ext uri="{FF2B5EF4-FFF2-40B4-BE49-F238E27FC236}">
                <a16:creationId xmlns:a16="http://schemas.microsoft.com/office/drawing/2014/main" id="{93AB4E8F-580C-CD41-78DD-9DD6EADECC95}"/>
              </a:ext>
            </a:extLst>
          </p:cNvPr>
          <p:cNvSpPr/>
          <p:nvPr/>
        </p:nvSpPr>
        <p:spPr>
          <a:xfrm>
            <a:off x="10839086" y="5678201"/>
            <a:ext cx="1044000" cy="25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703,92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4" name="Rectangle 212">
            <a:extLst>
              <a:ext uri="{FF2B5EF4-FFF2-40B4-BE49-F238E27FC236}">
                <a16:creationId xmlns:a16="http://schemas.microsoft.com/office/drawing/2014/main" id="{04AFFEFF-144F-9D02-512C-3EC2CD4293E4}"/>
              </a:ext>
            </a:extLst>
          </p:cNvPr>
          <p:cNvSpPr/>
          <p:nvPr/>
        </p:nvSpPr>
        <p:spPr>
          <a:xfrm>
            <a:off x="10839086" y="5676423"/>
            <a:ext cx="1044000" cy="25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703,92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5" name="Rectangle: Rounded Corners 215">
            <a:extLst>
              <a:ext uri="{FF2B5EF4-FFF2-40B4-BE49-F238E27FC236}">
                <a16:creationId xmlns:a16="http://schemas.microsoft.com/office/drawing/2014/main" id="{9B384DD7-52F1-BCB0-EB18-0BD78DDD0250}"/>
              </a:ext>
            </a:extLst>
          </p:cNvPr>
          <p:cNvSpPr/>
          <p:nvPr/>
        </p:nvSpPr>
        <p:spPr>
          <a:xfrm>
            <a:off x="7764749" y="2647015"/>
            <a:ext cx="2728408" cy="1754862"/>
          </a:xfrm>
          <a:prstGeom prst="roundRect">
            <a:avLst>
              <a:gd name="adj" fmla="val 2917"/>
            </a:avLst>
          </a:prstGeom>
          <a:noFill/>
          <a:ln>
            <a:solidFill>
              <a:srgbClr val="B8DD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: Rounded Corners 216">
            <a:extLst>
              <a:ext uri="{FF2B5EF4-FFF2-40B4-BE49-F238E27FC236}">
                <a16:creationId xmlns:a16="http://schemas.microsoft.com/office/drawing/2014/main" id="{391B364C-EA5D-D6EC-7F7A-9315649CE182}"/>
              </a:ext>
            </a:extLst>
          </p:cNvPr>
          <p:cNvSpPr/>
          <p:nvPr/>
        </p:nvSpPr>
        <p:spPr>
          <a:xfrm>
            <a:off x="7764749" y="5424805"/>
            <a:ext cx="2728408" cy="234000"/>
          </a:xfrm>
          <a:prstGeom prst="roundRect">
            <a:avLst>
              <a:gd name="adj" fmla="val 2917"/>
            </a:avLst>
          </a:prstGeom>
          <a:noFill/>
          <a:ln>
            <a:solidFill>
              <a:srgbClr val="B8DD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Rectangle: Rounded Corners 24">
            <a:extLst>
              <a:ext uri="{FF2B5EF4-FFF2-40B4-BE49-F238E27FC236}">
                <a16:creationId xmlns:a16="http://schemas.microsoft.com/office/drawing/2014/main" id="{B25B070B-A865-1E0C-4B2D-1B38749AD7AB}"/>
              </a:ext>
            </a:extLst>
          </p:cNvPr>
          <p:cNvSpPr/>
          <p:nvPr/>
        </p:nvSpPr>
        <p:spPr>
          <a:xfrm>
            <a:off x="6342304" y="1568874"/>
            <a:ext cx="1019728" cy="6984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74,10</a:t>
            </a:r>
          </a:p>
        </p:txBody>
      </p:sp>
      <p:cxnSp>
        <p:nvCxnSpPr>
          <p:cNvPr id="238" name="Straight Connector 28">
            <a:extLst>
              <a:ext uri="{FF2B5EF4-FFF2-40B4-BE49-F238E27FC236}">
                <a16:creationId xmlns:a16="http://schemas.microsoft.com/office/drawing/2014/main" id="{99A5C1CA-D21E-BCF5-90E7-87E65068EB03}"/>
              </a:ext>
            </a:extLst>
          </p:cNvPr>
          <p:cNvCxnSpPr>
            <a:cxnSpLocks/>
          </p:cNvCxnSpPr>
          <p:nvPr/>
        </p:nvCxnSpPr>
        <p:spPr>
          <a:xfrm>
            <a:off x="1038897" y="1643448"/>
            <a:ext cx="6695403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dash"/>
            <a:miter lim="800000"/>
          </a:ln>
          <a:effectLst/>
        </p:spPr>
      </p:cxnSp>
      <p:cxnSp>
        <p:nvCxnSpPr>
          <p:cNvPr id="239" name="Straight Connector 4">
            <a:extLst>
              <a:ext uri="{FF2B5EF4-FFF2-40B4-BE49-F238E27FC236}">
                <a16:creationId xmlns:a16="http://schemas.microsoft.com/office/drawing/2014/main" id="{6D853C41-E8AE-9A55-7004-500081D6D03F}"/>
              </a:ext>
            </a:extLst>
          </p:cNvPr>
          <p:cNvCxnSpPr>
            <a:cxnSpLocks/>
          </p:cNvCxnSpPr>
          <p:nvPr/>
        </p:nvCxnSpPr>
        <p:spPr>
          <a:xfrm flipV="1">
            <a:off x="2020824" y="1779566"/>
            <a:ext cx="0" cy="4992624"/>
          </a:xfrm>
          <a:prstGeom prst="line">
            <a:avLst/>
          </a:prstGeom>
          <a:noFill/>
          <a:ln w="28575" cap="flat" cmpd="sng" algn="ctr">
            <a:solidFill>
              <a:srgbClr val="4C4C4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42">
                <a:extLst>
                  <a:ext uri="{FF2B5EF4-FFF2-40B4-BE49-F238E27FC236}">
                    <a16:creationId xmlns:a16="http://schemas.microsoft.com/office/drawing/2014/main" id="{FED7E74C-2BBE-E1CF-EFEB-91D4EC7E4351}"/>
                  </a:ext>
                </a:extLst>
              </p:cNvPr>
              <p:cNvSpPr txBox="1"/>
              <p:nvPr/>
            </p:nvSpPr>
            <p:spPr>
              <a:xfrm>
                <a:off x="317062" y="2613703"/>
                <a:ext cx="112024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pt-BR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𝑡𝑐</m:t>
                        </m:r>
                      </m:sub>
                    </m:sSub>
                  </m:oMath>
                </a14:m>
                <a:r>
                  <a:rPr lang="pt-BR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/>
                  </a:rPr>
                  <a:t> = 550,0</a:t>
                </a:r>
                <a:endPara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240" name="TextBox 42">
                <a:extLst>
                  <a:ext uri="{FF2B5EF4-FFF2-40B4-BE49-F238E27FC236}">
                    <a16:creationId xmlns:a16="http://schemas.microsoft.com/office/drawing/2014/main" id="{FED7E74C-2BBE-E1CF-EFEB-91D4EC7E4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62" y="2613703"/>
                <a:ext cx="1120243" cy="338554"/>
              </a:xfrm>
              <a:prstGeom prst="rect">
                <a:avLst/>
              </a:prstGeom>
              <a:blipFill>
                <a:blip r:embed="rId3"/>
                <a:stretch>
                  <a:fillRect t="-5455" r="-3804" b="-2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1" name="Straight Connector 90">
            <a:extLst>
              <a:ext uri="{FF2B5EF4-FFF2-40B4-BE49-F238E27FC236}">
                <a16:creationId xmlns:a16="http://schemas.microsoft.com/office/drawing/2014/main" id="{17EF4B2A-4D45-C51C-F003-B708A3EBF143}"/>
              </a:ext>
            </a:extLst>
          </p:cNvPr>
          <p:cNvCxnSpPr>
            <a:cxnSpLocks/>
          </p:cNvCxnSpPr>
          <p:nvPr/>
        </p:nvCxnSpPr>
        <p:spPr>
          <a:xfrm flipV="1">
            <a:off x="1855304" y="6592264"/>
            <a:ext cx="1912024" cy="6818"/>
          </a:xfrm>
          <a:prstGeom prst="line">
            <a:avLst/>
          </a:prstGeom>
          <a:noFill/>
          <a:ln w="28575" cap="flat" cmpd="sng" algn="ctr">
            <a:solidFill>
              <a:srgbClr val="4C4C4C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42" name="Rectangle: Rounded Corners 110">
            <a:extLst>
              <a:ext uri="{FF2B5EF4-FFF2-40B4-BE49-F238E27FC236}">
                <a16:creationId xmlns:a16="http://schemas.microsoft.com/office/drawing/2014/main" id="{D93CDC84-3D29-2AB1-EE4D-93311C2ECCFC}"/>
              </a:ext>
            </a:extLst>
          </p:cNvPr>
          <p:cNvSpPr/>
          <p:nvPr/>
        </p:nvSpPr>
        <p:spPr>
          <a:xfrm>
            <a:off x="4022003" y="1965157"/>
            <a:ext cx="1019728" cy="475046"/>
          </a:xfrm>
          <a:prstGeom prst="roundRect">
            <a:avLst>
              <a:gd name="adj" fmla="val 5010"/>
            </a:avLst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0" err="1">
                <a:solidFill>
                  <a:srgbClr val="FFFFFF"/>
                </a:solidFill>
                <a:latin typeface="Calibri Light" panose="020F0302020204030204"/>
              </a:rPr>
              <a:t>Qte</a:t>
            </a: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</a:t>
            </a:r>
            <a:r>
              <a:rPr lang="pt-BR" sz="1200" b="1" kern="0">
                <a:solidFill>
                  <a:srgbClr val="FFFFFF"/>
                </a:solidFill>
                <a:latin typeface="Calibri Light" panose="020F0302020204030204"/>
              </a:rPr>
              <a:t>títulos</a:t>
            </a: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3" name="Rectangle: Rounded Corners 111">
            <a:extLst>
              <a:ext uri="{FF2B5EF4-FFF2-40B4-BE49-F238E27FC236}">
                <a16:creationId xmlns:a16="http://schemas.microsoft.com/office/drawing/2014/main" id="{1DA174C0-E101-F548-1F6F-9E3DB15EFB77}"/>
              </a:ext>
            </a:extLst>
          </p:cNvPr>
          <p:cNvSpPr/>
          <p:nvPr/>
        </p:nvSpPr>
        <p:spPr>
          <a:xfrm>
            <a:off x="5181913" y="1965157"/>
            <a:ext cx="1019728" cy="475045"/>
          </a:xfrm>
          <a:prstGeom prst="roundRect">
            <a:avLst>
              <a:gd name="adj" fmla="val 5010"/>
            </a:avLst>
          </a:prstGeom>
          <a:solidFill>
            <a:srgbClr val="A5A5A5">
              <a:lumMod val="40000"/>
              <a:lumOff val="60000"/>
            </a:srgb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Preço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(R$ mi/título)</a:t>
            </a:r>
            <a:endParaRPr kumimoji="0" lang="en-US" sz="1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44" name="Straight Connector 118">
            <a:extLst>
              <a:ext uri="{FF2B5EF4-FFF2-40B4-BE49-F238E27FC236}">
                <a16:creationId xmlns:a16="http://schemas.microsoft.com/office/drawing/2014/main" id="{24EB1311-C6B0-554B-7302-6D080C0ED700}"/>
              </a:ext>
            </a:extLst>
          </p:cNvPr>
          <p:cNvCxnSpPr/>
          <p:nvPr/>
        </p:nvCxnSpPr>
        <p:spPr>
          <a:xfrm>
            <a:off x="5112148" y="1155638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cxnSp>
        <p:nvCxnSpPr>
          <p:cNvPr id="245" name="Straight Connector 119">
            <a:extLst>
              <a:ext uri="{FF2B5EF4-FFF2-40B4-BE49-F238E27FC236}">
                <a16:creationId xmlns:a16="http://schemas.microsoft.com/office/drawing/2014/main" id="{1A0378F1-73ED-6ABC-F8E7-92196F707DAB}"/>
              </a:ext>
            </a:extLst>
          </p:cNvPr>
          <p:cNvCxnSpPr/>
          <p:nvPr/>
        </p:nvCxnSpPr>
        <p:spPr>
          <a:xfrm>
            <a:off x="3928167" y="1139105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cxnSp>
        <p:nvCxnSpPr>
          <p:cNvPr id="246" name="Straight Connector 120">
            <a:extLst>
              <a:ext uri="{FF2B5EF4-FFF2-40B4-BE49-F238E27FC236}">
                <a16:creationId xmlns:a16="http://schemas.microsoft.com/office/drawing/2014/main" id="{105A9E9F-5CA0-57B6-101D-F9EEA5AF2E5F}"/>
              </a:ext>
            </a:extLst>
          </p:cNvPr>
          <p:cNvCxnSpPr/>
          <p:nvPr/>
        </p:nvCxnSpPr>
        <p:spPr>
          <a:xfrm>
            <a:off x="6275127" y="1139105"/>
            <a:ext cx="0" cy="5394960"/>
          </a:xfrm>
          <a:prstGeom prst="line">
            <a:avLst/>
          </a:prstGeom>
          <a:noFill/>
          <a:ln w="28575" cap="flat" cmpd="sng" algn="ctr">
            <a:solidFill>
              <a:srgbClr val="B8DDE1"/>
            </a:solidFill>
            <a:prstDash val="sysDash"/>
            <a:miter lim="800000"/>
          </a:ln>
          <a:effectLst/>
        </p:spPr>
      </p:cxnSp>
      <p:sp>
        <p:nvSpPr>
          <p:cNvPr id="247" name="Rectangle: Rounded Corners 23">
            <a:extLst>
              <a:ext uri="{FF2B5EF4-FFF2-40B4-BE49-F238E27FC236}">
                <a16:creationId xmlns:a16="http://schemas.microsoft.com/office/drawing/2014/main" id="{30980D40-E868-5C92-F232-54565739FC16}"/>
              </a:ext>
            </a:extLst>
          </p:cNvPr>
          <p:cNvSpPr/>
          <p:nvPr/>
        </p:nvSpPr>
        <p:spPr>
          <a:xfrm>
            <a:off x="2315257" y="4409502"/>
            <a:ext cx="1019728" cy="695047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01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8" name="Rectangle: Rounded Corners 25">
            <a:extLst>
              <a:ext uri="{FF2B5EF4-FFF2-40B4-BE49-F238E27FC236}">
                <a16:creationId xmlns:a16="http://schemas.microsoft.com/office/drawing/2014/main" id="{E0F0A98E-B069-0025-D51B-82008B7AE081}"/>
              </a:ext>
            </a:extLst>
          </p:cNvPr>
          <p:cNvSpPr/>
          <p:nvPr/>
        </p:nvSpPr>
        <p:spPr>
          <a:xfrm>
            <a:off x="2316449" y="3798146"/>
            <a:ext cx="1019728" cy="611947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02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49" name="Rectangle: Rounded Corners 33">
            <a:extLst>
              <a:ext uri="{FF2B5EF4-FFF2-40B4-BE49-F238E27FC236}">
                <a16:creationId xmlns:a16="http://schemas.microsoft.com/office/drawing/2014/main" id="{A757D055-D6BF-06D1-CAC7-77FB4E85BDCB}"/>
              </a:ext>
            </a:extLst>
          </p:cNvPr>
          <p:cNvSpPr/>
          <p:nvPr/>
        </p:nvSpPr>
        <p:spPr>
          <a:xfrm>
            <a:off x="2316449" y="5081458"/>
            <a:ext cx="1019728" cy="697825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03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0" name="Rectangle: Rounded Corners 24">
            <a:extLst>
              <a:ext uri="{FF2B5EF4-FFF2-40B4-BE49-F238E27FC236}">
                <a16:creationId xmlns:a16="http://schemas.microsoft.com/office/drawing/2014/main" id="{28AA18D7-D81B-123B-3068-0F8B50B45129}"/>
              </a:ext>
            </a:extLst>
          </p:cNvPr>
          <p:cNvSpPr/>
          <p:nvPr/>
        </p:nvSpPr>
        <p:spPr>
          <a:xfrm>
            <a:off x="2316449" y="6109349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06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1" name="Rectangle: Rounded Corners 24">
            <a:extLst>
              <a:ext uri="{FF2B5EF4-FFF2-40B4-BE49-F238E27FC236}">
                <a16:creationId xmlns:a16="http://schemas.microsoft.com/office/drawing/2014/main" id="{FE7C9661-B247-42AA-E805-5DF36F39C786}"/>
              </a:ext>
            </a:extLst>
          </p:cNvPr>
          <p:cNvSpPr/>
          <p:nvPr/>
        </p:nvSpPr>
        <p:spPr>
          <a:xfrm>
            <a:off x="2316449" y="5780264"/>
            <a:ext cx="1019728" cy="328104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04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2" name="Rectangle: Rounded Corners 23">
            <a:extLst>
              <a:ext uri="{FF2B5EF4-FFF2-40B4-BE49-F238E27FC236}">
                <a16:creationId xmlns:a16="http://schemas.microsoft.com/office/drawing/2014/main" id="{EC5D111E-B5D4-1803-7CA5-6AB5DDF8BC88}"/>
              </a:ext>
            </a:extLst>
          </p:cNvPr>
          <p:cNvSpPr/>
          <p:nvPr/>
        </p:nvSpPr>
        <p:spPr>
          <a:xfrm>
            <a:off x="4022003" y="4386411"/>
            <a:ext cx="1019728" cy="695047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105,0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3" name="Rectangle: Rounded Corners 24">
            <a:extLst>
              <a:ext uri="{FF2B5EF4-FFF2-40B4-BE49-F238E27FC236}">
                <a16:creationId xmlns:a16="http://schemas.microsoft.com/office/drawing/2014/main" id="{670EABF4-143D-7519-AE5B-27A553B2A58A}"/>
              </a:ext>
            </a:extLst>
          </p:cNvPr>
          <p:cNvSpPr/>
          <p:nvPr/>
        </p:nvSpPr>
        <p:spPr>
          <a:xfrm>
            <a:off x="4022003" y="3181199"/>
            <a:ext cx="1019728" cy="611947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85,0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4" name="Rectangle: Rounded Corners 25">
            <a:extLst>
              <a:ext uri="{FF2B5EF4-FFF2-40B4-BE49-F238E27FC236}">
                <a16:creationId xmlns:a16="http://schemas.microsoft.com/office/drawing/2014/main" id="{BC7748E7-62A2-64E7-1A8B-79655EB1F9D5}"/>
              </a:ext>
            </a:extLst>
          </p:cNvPr>
          <p:cNvSpPr/>
          <p:nvPr/>
        </p:nvSpPr>
        <p:spPr>
          <a:xfrm>
            <a:off x="4022003" y="3787838"/>
            <a:ext cx="1019728" cy="611947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95,0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5" name="Rectangle: Rounded Corners 24">
            <a:extLst>
              <a:ext uri="{FF2B5EF4-FFF2-40B4-BE49-F238E27FC236}">
                <a16:creationId xmlns:a16="http://schemas.microsoft.com/office/drawing/2014/main" id="{B2E59494-C2FA-28F3-AE86-EDCEDA756071}"/>
              </a:ext>
            </a:extLst>
          </p:cNvPr>
          <p:cNvSpPr/>
          <p:nvPr/>
        </p:nvSpPr>
        <p:spPr>
          <a:xfrm>
            <a:off x="4022003" y="2605199"/>
            <a:ext cx="1019728" cy="57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2" name="Rectangle: Rounded Corners 33">
            <a:extLst>
              <a:ext uri="{FF2B5EF4-FFF2-40B4-BE49-F238E27FC236}">
                <a16:creationId xmlns:a16="http://schemas.microsoft.com/office/drawing/2014/main" id="{85EAD1DD-0744-44B9-87E7-1563B11D0DF7}"/>
              </a:ext>
            </a:extLst>
          </p:cNvPr>
          <p:cNvSpPr/>
          <p:nvPr/>
        </p:nvSpPr>
        <p:spPr>
          <a:xfrm>
            <a:off x="4022003" y="5081458"/>
            <a:ext cx="1019728" cy="697825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120,0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3" name="Rectangle: Rounded Corners 24">
            <a:extLst>
              <a:ext uri="{FF2B5EF4-FFF2-40B4-BE49-F238E27FC236}">
                <a16:creationId xmlns:a16="http://schemas.microsoft.com/office/drawing/2014/main" id="{5187409E-3CDF-BFBD-1E0D-A158CC40E8C2}"/>
              </a:ext>
            </a:extLst>
          </p:cNvPr>
          <p:cNvSpPr/>
          <p:nvPr/>
        </p:nvSpPr>
        <p:spPr>
          <a:xfrm>
            <a:off x="4022003" y="6109349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5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4" name="Rectangle: Rounded Corners 24">
            <a:extLst>
              <a:ext uri="{FF2B5EF4-FFF2-40B4-BE49-F238E27FC236}">
                <a16:creationId xmlns:a16="http://schemas.microsoft.com/office/drawing/2014/main" id="{F3DA8B98-E313-F8D4-9F9C-BE361F30B272}"/>
              </a:ext>
            </a:extLst>
          </p:cNvPr>
          <p:cNvSpPr/>
          <p:nvPr/>
        </p:nvSpPr>
        <p:spPr>
          <a:xfrm>
            <a:off x="4022003" y="5780264"/>
            <a:ext cx="1019728" cy="328104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30,0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5" name="Rectangle: Rounded Corners 23">
            <a:extLst>
              <a:ext uri="{FF2B5EF4-FFF2-40B4-BE49-F238E27FC236}">
                <a16:creationId xmlns:a16="http://schemas.microsoft.com/office/drawing/2014/main" id="{7D4F66F5-8B75-DBC4-4EFA-682AE81F0527}"/>
              </a:ext>
            </a:extLst>
          </p:cNvPr>
          <p:cNvSpPr/>
          <p:nvPr/>
        </p:nvSpPr>
        <p:spPr>
          <a:xfrm>
            <a:off x="5181913" y="4409502"/>
            <a:ext cx="1019728" cy="695047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,29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6" name="Rectangle: Rounded Corners 24">
            <a:extLst>
              <a:ext uri="{FF2B5EF4-FFF2-40B4-BE49-F238E27FC236}">
                <a16:creationId xmlns:a16="http://schemas.microsoft.com/office/drawing/2014/main" id="{55F64954-EE52-C34F-47BC-9DE6FAB3E307}"/>
              </a:ext>
            </a:extLst>
          </p:cNvPr>
          <p:cNvSpPr/>
          <p:nvPr/>
        </p:nvSpPr>
        <p:spPr>
          <a:xfrm>
            <a:off x="5181913" y="3181199"/>
            <a:ext cx="1019728" cy="611947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,20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8" name="Rectangle: Rounded Corners 25">
            <a:extLst>
              <a:ext uri="{FF2B5EF4-FFF2-40B4-BE49-F238E27FC236}">
                <a16:creationId xmlns:a16="http://schemas.microsoft.com/office/drawing/2014/main" id="{4B8BDCF1-296F-9535-A227-0A5026950C8C}"/>
              </a:ext>
            </a:extLst>
          </p:cNvPr>
          <p:cNvSpPr/>
          <p:nvPr/>
        </p:nvSpPr>
        <p:spPr>
          <a:xfrm>
            <a:off x="5181913" y="3798145"/>
            <a:ext cx="1019728" cy="611947"/>
          </a:xfrm>
          <a:prstGeom prst="roundRect">
            <a:avLst>
              <a:gd name="adj" fmla="val 5010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,29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39" name="Rectangle: Rounded Corners 24">
            <a:extLst>
              <a:ext uri="{FF2B5EF4-FFF2-40B4-BE49-F238E27FC236}">
                <a16:creationId xmlns:a16="http://schemas.microsoft.com/office/drawing/2014/main" id="{04010EE5-BB57-372D-6098-085459E8E7F3}"/>
              </a:ext>
            </a:extLst>
          </p:cNvPr>
          <p:cNvSpPr/>
          <p:nvPr/>
        </p:nvSpPr>
        <p:spPr>
          <a:xfrm>
            <a:off x="5181913" y="2605199"/>
            <a:ext cx="1019728" cy="576000"/>
          </a:xfrm>
          <a:prstGeom prst="roundRect">
            <a:avLst>
              <a:gd name="adj" fmla="val 4138"/>
            </a:avLst>
          </a:prstGeom>
          <a:solidFill>
            <a:schemeClr val="bg1">
              <a:lumMod val="65000"/>
            </a:schemeClr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,14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0" name="Rectangle: Rounded Corners 33">
            <a:extLst>
              <a:ext uri="{FF2B5EF4-FFF2-40B4-BE49-F238E27FC236}">
                <a16:creationId xmlns:a16="http://schemas.microsoft.com/office/drawing/2014/main" id="{0336715D-8D3D-C26D-65D9-2A198FBD4F0E}"/>
              </a:ext>
            </a:extLst>
          </p:cNvPr>
          <p:cNvSpPr/>
          <p:nvPr/>
        </p:nvSpPr>
        <p:spPr>
          <a:xfrm>
            <a:off x="5181913" y="5104550"/>
            <a:ext cx="1019728" cy="698728"/>
          </a:xfrm>
          <a:prstGeom prst="roundRect">
            <a:avLst>
              <a:gd name="adj" fmla="val 9269"/>
            </a:avLst>
          </a:prstGeom>
          <a:solidFill>
            <a:srgbClr val="000C4C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,30</a:t>
            </a:r>
            <a:endParaRPr kumimoji="0" lang="en-US" sz="1600" b="1" i="0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1" name="Rectangle: Rounded Corners 24">
            <a:extLst>
              <a:ext uri="{FF2B5EF4-FFF2-40B4-BE49-F238E27FC236}">
                <a16:creationId xmlns:a16="http://schemas.microsoft.com/office/drawing/2014/main" id="{3BDCE59C-92E5-2295-0647-25F237322591}"/>
              </a:ext>
            </a:extLst>
          </p:cNvPr>
          <p:cNvSpPr/>
          <p:nvPr/>
        </p:nvSpPr>
        <p:spPr>
          <a:xfrm>
            <a:off x="5181913" y="6109349"/>
            <a:ext cx="1019728" cy="468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,30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2" name="Rectangle: Rounded Corners 24">
            <a:extLst>
              <a:ext uri="{FF2B5EF4-FFF2-40B4-BE49-F238E27FC236}">
                <a16:creationId xmlns:a16="http://schemas.microsoft.com/office/drawing/2014/main" id="{081BF003-CE06-406A-A688-3252288F8532}"/>
              </a:ext>
            </a:extLst>
          </p:cNvPr>
          <p:cNvSpPr/>
          <p:nvPr/>
        </p:nvSpPr>
        <p:spPr>
          <a:xfrm>
            <a:off x="5181913" y="5804260"/>
            <a:ext cx="1019728" cy="304107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,30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3" name="Rectangle: Rounded Corners 24">
            <a:extLst>
              <a:ext uri="{FF2B5EF4-FFF2-40B4-BE49-F238E27FC236}">
                <a16:creationId xmlns:a16="http://schemas.microsoft.com/office/drawing/2014/main" id="{B16C1003-EB04-B9C4-14DF-1AE90090FFC9}"/>
              </a:ext>
            </a:extLst>
          </p:cNvPr>
          <p:cNvSpPr/>
          <p:nvPr/>
        </p:nvSpPr>
        <p:spPr>
          <a:xfrm>
            <a:off x="2324920" y="2607574"/>
            <a:ext cx="1019728" cy="57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UHE 07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44" name="Straight Connector 28">
            <a:extLst>
              <a:ext uri="{FF2B5EF4-FFF2-40B4-BE49-F238E27FC236}">
                <a16:creationId xmlns:a16="http://schemas.microsoft.com/office/drawing/2014/main" id="{B34834A9-9591-4156-934C-18B5AEE83298}"/>
              </a:ext>
            </a:extLst>
          </p:cNvPr>
          <p:cNvCxnSpPr>
            <a:cxnSpLocks/>
          </p:cNvCxnSpPr>
          <p:nvPr/>
        </p:nvCxnSpPr>
        <p:spPr>
          <a:xfrm>
            <a:off x="1075503" y="3564452"/>
            <a:ext cx="2691825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dash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2">
                <a:extLst>
                  <a:ext uri="{FF2B5EF4-FFF2-40B4-BE49-F238E27FC236}">
                    <a16:creationId xmlns:a16="http://schemas.microsoft.com/office/drawing/2014/main" id="{6B492491-C8EC-2DF6-B2CE-F09F8F1E2F8A}"/>
                  </a:ext>
                </a:extLst>
              </p:cNvPr>
              <p:cNvSpPr txBox="1"/>
              <p:nvPr/>
            </p:nvSpPr>
            <p:spPr>
              <a:xfrm>
                <a:off x="308914" y="3596288"/>
                <a:ext cx="11189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sz="16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sz="16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pt-BR" sz="16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pt-BR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/>
                  </a:rPr>
                  <a:t> = 430,0</a:t>
                </a:r>
                <a:endPara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/>
                </a:endParaRPr>
              </a:p>
            </p:txBody>
          </p:sp>
        </mc:Choice>
        <mc:Fallback xmlns="">
          <p:sp>
            <p:nvSpPr>
              <p:cNvPr id="45" name="TextBox 42">
                <a:extLst>
                  <a:ext uri="{FF2B5EF4-FFF2-40B4-BE49-F238E27FC236}">
                    <a16:creationId xmlns:a16="http://schemas.microsoft.com/office/drawing/2014/main" id="{6B492491-C8EC-2DF6-B2CE-F09F8F1E2F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4" y="3596288"/>
                <a:ext cx="1118961" cy="338554"/>
              </a:xfrm>
              <a:prstGeom prst="rect">
                <a:avLst/>
              </a:prstGeom>
              <a:blipFill>
                <a:blip r:embed="rId4"/>
                <a:stretch>
                  <a:fillRect t="-5455" r="-3825" b="-2363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: Rounded Corners 24">
            <a:extLst>
              <a:ext uri="{FF2B5EF4-FFF2-40B4-BE49-F238E27FC236}">
                <a16:creationId xmlns:a16="http://schemas.microsoft.com/office/drawing/2014/main" id="{72F06E2E-ACA6-BEC1-68EF-A13491042B42}"/>
              </a:ext>
            </a:extLst>
          </p:cNvPr>
          <p:cNvSpPr/>
          <p:nvPr/>
        </p:nvSpPr>
        <p:spPr>
          <a:xfrm>
            <a:off x="4025071" y="2596567"/>
            <a:ext cx="1019728" cy="57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6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5,0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50" name="Rectangle: Rounded Corners 24">
            <a:extLst>
              <a:ext uri="{FF2B5EF4-FFF2-40B4-BE49-F238E27FC236}">
                <a16:creationId xmlns:a16="http://schemas.microsoft.com/office/drawing/2014/main" id="{E602934E-FB39-F91C-777B-070121B4A837}"/>
              </a:ext>
            </a:extLst>
          </p:cNvPr>
          <p:cNvSpPr/>
          <p:nvPr/>
        </p:nvSpPr>
        <p:spPr>
          <a:xfrm>
            <a:off x="5184981" y="2596567"/>
            <a:ext cx="1019728" cy="576000"/>
          </a:xfrm>
          <a:prstGeom prst="roundRect">
            <a:avLst>
              <a:gd name="adj" fmla="val 4138"/>
            </a:avLst>
          </a:prstGeom>
          <a:solidFill>
            <a:srgbClr val="000C4C"/>
          </a:solidFill>
          <a:ln w="12700" cap="flat" cmpd="sng" algn="ctr">
            <a:solidFill>
              <a:srgbClr val="A5A5A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b="1" kern="0">
                <a:solidFill>
                  <a:srgbClr val="FFFFFF"/>
                </a:solidFill>
                <a:latin typeface="Calibri Light" panose="020F0302020204030204"/>
              </a:rPr>
              <a:t>1</a:t>
            </a:r>
            <a:r>
              <a:rPr kumimoji="0" lang="pt-BR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,14</a:t>
            </a:r>
            <a:endParaRPr kumimoji="0" lang="en-US" sz="16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51" name="Straight Connector 28">
            <a:extLst>
              <a:ext uri="{FF2B5EF4-FFF2-40B4-BE49-F238E27FC236}">
                <a16:creationId xmlns:a16="http://schemas.microsoft.com/office/drawing/2014/main" id="{E8B01451-A4B3-AE0A-AC9C-793E8977CD88}"/>
              </a:ext>
            </a:extLst>
          </p:cNvPr>
          <p:cNvCxnSpPr>
            <a:cxnSpLocks/>
          </p:cNvCxnSpPr>
          <p:nvPr/>
        </p:nvCxnSpPr>
        <p:spPr>
          <a:xfrm>
            <a:off x="929560" y="2607301"/>
            <a:ext cx="2691825" cy="0"/>
          </a:xfrm>
          <a:prstGeom prst="line">
            <a:avLst/>
          </a:prstGeom>
          <a:noFill/>
          <a:ln w="28575" cap="flat" cmpd="sng" algn="ctr">
            <a:solidFill>
              <a:srgbClr val="FFC000"/>
            </a:solidFill>
            <a:prstDash val="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50437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2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xit" presetSubtype="4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xit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22" presetClass="entr" presetSubtype="1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xit" presetSubtype="4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22" presetClass="exit" presetSubtype="4" fill="hold" grpId="1" nodeType="withEffect">
                                  <p:stCondLst>
                                    <p:cond delay="5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2" presetClass="entr" presetSubtype="1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2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2" presetClass="entr" presetSubtype="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22" presetClass="exit" presetSubtype="4" fill="hold" grpId="1" nodeType="withEffect">
                                  <p:stCondLst>
                                    <p:cond delay="8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22" presetClass="entr" presetSubtype="1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22" presetClass="entr" presetSubtype="1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xit" presetSubtype="4" fill="hold" grpId="1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2" presetClass="exit" presetSubtype="4" fill="hold" grpId="1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2" presetClass="entr" presetSubtype="1" fill="hold" grpId="0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1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2" presetClass="exit" presetSubtype="4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2" presetClass="exit" presetSubtype="4" fill="hold" grpId="1" nodeType="withEffect">
                                  <p:stCondLst>
                                    <p:cond delay="12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22" presetClass="entr" presetSubtype="1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1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xit" presetSubtype="4" fill="hold" grpId="1" nodeType="withEffect">
                                  <p:stCondLst>
                                    <p:cond delay="1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22" presetClass="exit" presetSubtype="4" fill="hold" grpId="1" nodeType="withEffect">
                                  <p:stCondLst>
                                    <p:cond delay="14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ntr" presetSubtype="1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9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1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xit" presetSubtype="4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2" presetClass="exit" presetSubtype="4" fill="hold" grpId="1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22" presetClass="entr" presetSubtype="1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1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4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xit" presetSubtype="4" fill="hold" grpId="1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6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22" presetClass="exit" presetSubtype="4" fill="hold" grpId="1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22" presetClass="entr" presetSubtype="1" fill="hold" grpId="0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1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6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0" dur="75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22" presetClass="entr" presetSubtype="2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/>
      <p:bldP spid="29" grpId="0"/>
      <p:bldP spid="30" grpId="0" animBg="1"/>
      <p:bldP spid="30" grpId="1" animBg="1"/>
      <p:bldP spid="31" grpId="0" animBg="1"/>
      <p:bldP spid="31" grpId="1" animBg="1"/>
      <p:bldP spid="224" grpId="0" animBg="1"/>
      <p:bldP spid="224" grpId="1" animBg="1"/>
      <p:bldP spid="227" grpId="0" animBg="1"/>
      <p:bldP spid="227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232" grpId="0" animBg="1"/>
      <p:bldP spid="232" grpId="1" animBg="1"/>
      <p:bldP spid="233" grpId="0" animBg="1"/>
      <p:bldP spid="233" grpId="1" animBg="1"/>
      <p:bldP spid="234" grpId="0" animBg="1"/>
      <p:bldP spid="234" grpId="1" animBg="1"/>
      <p:bldP spid="235" grpId="0" animBg="1"/>
      <p:bldP spid="236" grpId="0" animBg="1"/>
      <p:bldP spid="237" grpId="0" animBg="1"/>
      <p:bldP spid="240" grpId="0"/>
      <p:bldP spid="242" grpId="0" animBg="1"/>
      <p:bldP spid="243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/>
      <p:bldP spid="48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771087-CEE6-42BA-3013-DC9615778489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pt-BR" sz="2000" b="1">
                <a:ea typeface="Inter Light" panose="02000503000000020004" pitchFamily="2" charset="0"/>
              </a:rPr>
              <a:t>mecanismo concorrencial - GSF</a:t>
            </a: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3402C3D-D190-43AA-90B8-ED24363C6516}"/>
              </a:ext>
            </a:extLst>
          </p:cNvPr>
          <p:cNvGrpSpPr/>
          <p:nvPr/>
        </p:nvGrpSpPr>
        <p:grpSpPr>
          <a:xfrm>
            <a:off x="0" y="1506337"/>
            <a:ext cx="12192000" cy="3170243"/>
            <a:chOff x="0" y="1673977"/>
            <a:chExt cx="12192000" cy="3170243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6B0EBEBC-9708-64E7-AEEF-92E2ABFF936B}"/>
                </a:ext>
              </a:extLst>
            </p:cNvPr>
            <p:cNvGrpSpPr/>
            <p:nvPr/>
          </p:nvGrpSpPr>
          <p:grpSpPr>
            <a:xfrm>
              <a:off x="0" y="1673977"/>
              <a:ext cx="12192000" cy="3170243"/>
              <a:chOff x="0" y="665531"/>
              <a:chExt cx="12192000" cy="2460597"/>
            </a:xfrm>
          </p:grpSpPr>
          <p:grpSp>
            <p:nvGrpSpPr>
              <p:cNvPr id="6" name="Grupo 16">
                <a:extLst>
                  <a:ext uri="{FF2B5EF4-FFF2-40B4-BE49-F238E27FC236}">
                    <a16:creationId xmlns:a16="http://schemas.microsoft.com/office/drawing/2014/main" id="{864A543B-E2CC-BAF4-3E78-779A77968F15}"/>
                  </a:ext>
                </a:extLst>
              </p:cNvPr>
              <p:cNvGrpSpPr/>
              <p:nvPr/>
            </p:nvGrpSpPr>
            <p:grpSpPr>
              <a:xfrm>
                <a:off x="0" y="1607348"/>
                <a:ext cx="12192000" cy="1518780"/>
                <a:chOff x="505380" y="1875062"/>
                <a:chExt cx="8638620" cy="1007930"/>
              </a:xfrm>
            </p:grpSpPr>
            <p:sp>
              <p:nvSpPr>
                <p:cNvPr id="12" name="Retângulo 11">
                  <a:extLst>
                    <a:ext uri="{FF2B5EF4-FFF2-40B4-BE49-F238E27FC236}">
                      <a16:creationId xmlns:a16="http://schemas.microsoft.com/office/drawing/2014/main" id="{1491ABD9-A484-D064-D3BD-898A15E2DC83}"/>
                    </a:ext>
                  </a:extLst>
                </p:cNvPr>
                <p:cNvSpPr/>
                <p:nvPr/>
              </p:nvSpPr>
              <p:spPr>
                <a:xfrm>
                  <a:off x="505380" y="1875062"/>
                  <a:ext cx="8638620" cy="1007930"/>
                </a:xfrm>
                <a:prstGeom prst="rect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endParaRPr>
                </a:p>
              </p:txBody>
            </p:sp>
            <p:sp>
              <p:nvSpPr>
                <p:cNvPr id="13" name="Retângulo 12">
                  <a:extLst>
                    <a:ext uri="{FF2B5EF4-FFF2-40B4-BE49-F238E27FC236}">
                      <a16:creationId xmlns:a16="http://schemas.microsoft.com/office/drawing/2014/main" id="{5D4FA444-28B4-08A0-070D-E622C65467DD}"/>
                    </a:ext>
                  </a:extLst>
                </p:cNvPr>
                <p:cNvSpPr/>
                <p:nvPr/>
              </p:nvSpPr>
              <p:spPr>
                <a:xfrm>
                  <a:off x="2250474" y="2115189"/>
                  <a:ext cx="6060516" cy="527676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pt-BR" sz="2000">
                      <a:solidFill>
                        <a:schemeClr val="bg1"/>
                      </a:solidFill>
                      <a:latin typeface="+mj-lt"/>
                    </a:rPr>
                    <a:t>Cronograma;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pt-BR" sz="2000">
                      <a:solidFill>
                        <a:schemeClr val="bg1"/>
                      </a:solidFill>
                      <a:latin typeface="+mj-lt"/>
                    </a:rPr>
                    <a:t>Principais pontos do Edital;</a:t>
                  </a:r>
                </a:p>
                <a:p>
                  <a:pPr marL="342900" indent="-342900">
                    <a:buFont typeface="Wingdings" panose="05000000000000000000" pitchFamily="2" charset="2"/>
                    <a:buChar char="§"/>
                  </a:pPr>
                  <a:r>
                    <a:rPr lang="pt-BR" sz="2000">
                      <a:solidFill>
                        <a:schemeClr val="bg1"/>
                      </a:solidFill>
                      <a:latin typeface="+mj-lt"/>
                    </a:rPr>
                    <a:t>Conceitos da sistemática do mecanismo concorrencial do GSF.</a:t>
                  </a:r>
                </a:p>
              </p:txBody>
            </p:sp>
          </p:grp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F971A2D7-743A-EAB8-33CA-C30C8DD4C9EE}"/>
                  </a:ext>
                </a:extLst>
              </p:cNvPr>
              <p:cNvSpPr txBox="1"/>
              <p:nvPr/>
            </p:nvSpPr>
            <p:spPr>
              <a:xfrm>
                <a:off x="1486091" y="665531"/>
                <a:ext cx="150111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32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</a:rPr>
                  <a:t>objetivo</a:t>
                </a:r>
              </a:p>
            </p:txBody>
          </p:sp>
        </p:grp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059E4FD3-DCAF-AC7F-38C2-59D86095D16F}"/>
                </a:ext>
              </a:extLst>
            </p:cNvPr>
            <p:cNvSpPr txBox="1"/>
            <p:nvPr/>
          </p:nvSpPr>
          <p:spPr>
            <a:xfrm>
              <a:off x="2530435" y="2431490"/>
              <a:ext cx="736732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</a:rPr>
                <a:t>Apresentar aos interessados as principais informações relacionadas à:</a:t>
              </a:r>
              <a:endParaRPr lang="pt-BR" sz="20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" name="Imagem 2" descr="Ícone&#10;&#10;Descrição gerada automaticamente">
            <a:extLst>
              <a:ext uri="{FF2B5EF4-FFF2-40B4-BE49-F238E27FC236}">
                <a16:creationId xmlns:a16="http://schemas.microsoft.com/office/drawing/2014/main" id="{C895EFE6-F2C9-0D88-1EE7-1EF3DDDB3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9" y="2036224"/>
            <a:ext cx="1298199" cy="1298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039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AF5E0-F4F3-EDE6-FA88-5093F8474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8068E51E-7BEA-A50F-B04C-8AAEE08D3F93}"/>
              </a:ext>
            </a:extLst>
          </p:cNvPr>
          <p:cNvSpPr txBox="1"/>
          <p:nvPr/>
        </p:nvSpPr>
        <p:spPr>
          <a:xfrm>
            <a:off x="8723501" y="131000"/>
            <a:ext cx="973182" cy="702302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CCFA9606-7599-5DB1-822C-7A0F9420486B}"/>
              </a:ext>
            </a:extLst>
          </p:cNvPr>
          <p:cNvSpPr txBox="1"/>
          <p:nvPr/>
        </p:nvSpPr>
        <p:spPr>
          <a:xfrm>
            <a:off x="696507" y="1962159"/>
            <a:ext cx="10798985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Valor a ser pago: 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quantidade de títulos x preço ofertado </a:t>
            </a: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  <a:sym typeface="Wingdings" panose="05000000000000000000" pitchFamily="2" charset="2"/>
              </a:rPr>
              <a:t> Efetivação do direito de extensão de outorga</a:t>
            </a: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ter Bold" panose="02000503000000020004" pitchFamily="2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Comprador marginal: 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pagamento pela quantidade de títulos ofertados, sujeito à redução pós-liquidação extraordinária.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ter Bold" panose="02000503000000020004" pitchFamily="2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Convocação extra: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 será convocado, de forma facultativa, o primeiro lance não classificado do mecanismo para  pagar na liquidação extraordinária, permanecendo em uma “lista de espera” em caso de inadimplência de algum ganhador. O montante é devolvido caso não haja inadimplência dos outros convocados.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ter Bold" panose="02000503000000020004" pitchFamily="2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Execução da Garantia de Proposta: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 em caso de inadimplência ou para completar a integralidade do valor total a ser liquidado.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ter Bold" panose="02000503000000020004" pitchFamily="2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Valor retido: </a:t>
            </a:r>
            <a:r>
              <a:rPr kumimoji="0" lang="pt-BR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liquidação extraordinária, para ser utilizado na liquidação ordinária do dia 08/09 e crédito no dia 09/09, até o valor necessário para o abatimento dos débitos das liminares dos proponentes habilitados, sendo o remanescente revertido em favor da CDE.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C6630E-B049-7B63-345A-CE20F0627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Liquidação extraordinária</a:t>
            </a:r>
          </a:p>
        </p:txBody>
      </p:sp>
      <p:sp>
        <p:nvSpPr>
          <p:cNvPr id="3" name="Retângulo: Cantos Diagonais Recortados 2">
            <a:extLst>
              <a:ext uri="{FF2B5EF4-FFF2-40B4-BE49-F238E27FC236}">
                <a16:creationId xmlns:a16="http://schemas.microsoft.com/office/drawing/2014/main" id="{C92980E2-1F92-F307-2DA1-1D9724386364}"/>
              </a:ext>
            </a:extLst>
          </p:cNvPr>
          <p:cNvSpPr/>
          <p:nvPr/>
        </p:nvSpPr>
        <p:spPr>
          <a:xfrm flipH="1">
            <a:off x="1421879" y="854006"/>
            <a:ext cx="9348242" cy="512895"/>
          </a:xfrm>
          <a:prstGeom prst="snip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Bold" panose="02000503000000020004" pitchFamily="2" charset="0"/>
                <a:ea typeface="Inter Bold" panose="02000503000000020004" pitchFamily="2" charset="0"/>
                <a:cs typeface="+mn-cs"/>
              </a:rPr>
              <a:t>Liquidação extraordinária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CFD8E60-5335-923F-BFF2-A3EC43305913}"/>
              </a:ext>
            </a:extLst>
          </p:cNvPr>
          <p:cNvSpPr txBox="1"/>
          <p:nvPr/>
        </p:nvSpPr>
        <p:spPr>
          <a:xfrm>
            <a:off x="8349680" y="1230258"/>
            <a:ext cx="206753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>
                <a:solidFill>
                  <a:schemeClr val="bg1"/>
                </a:solidFill>
              </a:rPr>
              <a:t>Data: 13/08</a:t>
            </a:r>
          </a:p>
        </p:txBody>
      </p:sp>
    </p:spTree>
    <p:extLst>
      <p:ext uri="{BB962C8B-B14F-4D97-AF65-F5344CB8AC3E}">
        <p14:creationId xmlns:p14="http://schemas.microsoft.com/office/powerpoint/2010/main" val="3094950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8F6CE-B35A-E054-BA21-FC23DAE2E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789908B-5177-803B-6D86-FBAC3D172733}"/>
              </a:ext>
            </a:extLst>
          </p:cNvPr>
          <p:cNvSpPr txBox="1"/>
          <p:nvPr/>
        </p:nvSpPr>
        <p:spPr>
          <a:xfrm>
            <a:off x="8723501" y="131000"/>
            <a:ext cx="973182" cy="702302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440FBC6-6FDE-0C62-B902-557A33C4F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Extensão de Outorga</a:t>
            </a:r>
            <a:endParaRPr lang="pt-BR" sz="2400">
              <a:highlight>
                <a:srgbClr val="FFFF00"/>
              </a:highlight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845D6FE-AD27-39E2-B36F-FAACF03FF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92" y="991006"/>
            <a:ext cx="6469052" cy="2082198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DC55E8B-607E-8699-3A7B-DD80BB8F5332}"/>
              </a:ext>
            </a:extLst>
          </p:cNvPr>
          <p:cNvSpPr/>
          <p:nvPr/>
        </p:nvSpPr>
        <p:spPr>
          <a:xfrm>
            <a:off x="871147" y="4043118"/>
            <a:ext cx="1373862" cy="1545595"/>
          </a:xfrm>
          <a:prstGeom prst="rect">
            <a:avLst/>
          </a:prstGeom>
          <a:solidFill>
            <a:srgbClr val="4C4C4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>
                <a:solidFill>
                  <a:schemeClr val="bg1"/>
                </a:solidFill>
              </a:rPr>
              <a:t>R$ 500 MM</a:t>
            </a:r>
          </a:p>
          <a:p>
            <a:pPr algn="ctr"/>
            <a:r>
              <a:rPr lang="pt-BR">
                <a:solidFill>
                  <a:schemeClr val="bg1"/>
                </a:solidFill>
              </a:rPr>
              <a:t>(500 títulos</a:t>
            </a:r>
          </a:p>
          <a:p>
            <a:pPr algn="ctr"/>
            <a:r>
              <a:rPr lang="pt-BR">
                <a:solidFill>
                  <a:schemeClr val="bg1"/>
                </a:solidFill>
              </a:rPr>
              <a:t>- Valor de Face)</a:t>
            </a:r>
            <a:r>
              <a:rPr lang="pt-BR" sz="180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99F1CAF1-8091-FBED-2688-0B5AA73FC8F0}"/>
              </a:ext>
            </a:extLst>
          </p:cNvPr>
          <p:cNvCxnSpPr>
            <a:cxnSpLocks/>
          </p:cNvCxnSpPr>
          <p:nvPr/>
        </p:nvCxnSpPr>
        <p:spPr>
          <a:xfrm>
            <a:off x="4302318" y="5639632"/>
            <a:ext cx="7347222" cy="0"/>
          </a:xfrm>
          <a:prstGeom prst="straightConnector1">
            <a:avLst/>
          </a:prstGeom>
          <a:ln>
            <a:solidFill>
              <a:srgbClr val="4C4C4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EAB555D2-BCB3-B361-CF2D-5B536E0B637B}"/>
              </a:ext>
            </a:extLst>
          </p:cNvPr>
          <p:cNvSpPr/>
          <p:nvPr/>
        </p:nvSpPr>
        <p:spPr>
          <a:xfrm>
            <a:off x="4667742" y="4094037"/>
            <a:ext cx="4948448" cy="1545595"/>
          </a:xfrm>
          <a:prstGeom prst="rect">
            <a:avLst/>
          </a:prstGeom>
          <a:solidFill>
            <a:srgbClr val="06038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>
                <a:solidFill>
                  <a:schemeClr val="bg1"/>
                </a:solidFill>
              </a:rPr>
              <a:t>Vigência da Outorga Atual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F0B51A1-70C6-6810-5E65-48E4EFEE67A5}"/>
              </a:ext>
            </a:extLst>
          </p:cNvPr>
          <p:cNvSpPr txBox="1"/>
          <p:nvPr/>
        </p:nvSpPr>
        <p:spPr>
          <a:xfrm>
            <a:off x="7550925" y="2685117"/>
            <a:ext cx="199606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600" b="1">
                <a:solidFill>
                  <a:srgbClr val="077F8F"/>
                </a:solidFill>
                <a:effectLst/>
                <a:latin typeface="+mj-lt"/>
              </a:rPr>
              <a:t>Extensão (dias) = 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0C99804-3E85-C052-B946-1236B8C48D55}"/>
              </a:ext>
            </a:extLst>
          </p:cNvPr>
          <p:cNvSpPr txBox="1"/>
          <p:nvPr/>
        </p:nvSpPr>
        <p:spPr>
          <a:xfrm>
            <a:off x="9289703" y="2866426"/>
            <a:ext cx="20828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600" b="1">
                <a:effectLst/>
                <a:latin typeface="+mj-lt"/>
              </a:rPr>
              <a:t>Receita Líquida Anual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599CEC2B-9549-0C21-8CD5-84229BD7206A}"/>
              </a:ext>
            </a:extLst>
          </p:cNvPr>
          <p:cNvCxnSpPr>
            <a:cxnSpLocks/>
          </p:cNvCxnSpPr>
          <p:nvPr/>
        </p:nvCxnSpPr>
        <p:spPr>
          <a:xfrm>
            <a:off x="9428312" y="2854394"/>
            <a:ext cx="183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8A661997-2EE0-EF9E-73B1-6AFC45C34BEC}"/>
              </a:ext>
            </a:extLst>
          </p:cNvPr>
          <p:cNvSpPr txBox="1"/>
          <p:nvPr/>
        </p:nvSpPr>
        <p:spPr>
          <a:xfrm>
            <a:off x="9287048" y="2517518"/>
            <a:ext cx="20333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600" b="1">
                <a:solidFill>
                  <a:srgbClr val="4C4C4C"/>
                </a:solidFill>
                <a:effectLst/>
                <a:latin typeface="+mj-lt"/>
              </a:rPr>
              <a:t>Montant</a:t>
            </a:r>
            <a:r>
              <a:rPr lang="pt-BR" sz="1600" b="1">
                <a:solidFill>
                  <a:srgbClr val="4C4C4C"/>
                </a:solidFill>
                <a:latin typeface="+mj-lt"/>
              </a:rPr>
              <a:t>e dos </a:t>
            </a:r>
            <a:r>
              <a:rPr lang="pt-BR" sz="1600" b="1">
                <a:solidFill>
                  <a:srgbClr val="4C4C4C"/>
                </a:solidFill>
                <a:effectLst/>
                <a:latin typeface="+mj-lt"/>
              </a:rPr>
              <a:t>Títulos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A9190843-C72F-389D-722B-3C26E2A1D319}"/>
              </a:ext>
            </a:extLst>
          </p:cNvPr>
          <p:cNvSpPr txBox="1"/>
          <p:nvPr/>
        </p:nvSpPr>
        <p:spPr>
          <a:xfrm>
            <a:off x="10698935" y="2658199"/>
            <a:ext cx="199606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600" b="1">
                <a:solidFill>
                  <a:srgbClr val="077F8F"/>
                </a:solidFill>
                <a:latin typeface="+mj-lt"/>
              </a:rPr>
              <a:t>x</a:t>
            </a:r>
            <a:r>
              <a:rPr lang="pt-BR" sz="1600" b="1">
                <a:solidFill>
                  <a:srgbClr val="077F8F"/>
                </a:solidFill>
                <a:effectLst/>
                <a:latin typeface="+mj-lt"/>
              </a:rPr>
              <a:t> 365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C27F2F3-731C-6B70-89D5-3B5CDE1EED75}"/>
              </a:ext>
            </a:extLst>
          </p:cNvPr>
          <p:cNvSpPr txBox="1"/>
          <p:nvPr/>
        </p:nvSpPr>
        <p:spPr>
          <a:xfrm>
            <a:off x="7457236" y="2943650"/>
            <a:ext cx="199606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400" b="1">
                <a:solidFill>
                  <a:srgbClr val="077F8F"/>
                </a:solidFill>
                <a:latin typeface="+mj-lt"/>
              </a:rPr>
              <a:t>*</a:t>
            </a:r>
            <a:r>
              <a:rPr lang="pt-BR" sz="1400" b="1">
                <a:solidFill>
                  <a:srgbClr val="077F8F"/>
                </a:solidFill>
                <a:effectLst/>
                <a:latin typeface="+mj-lt"/>
              </a:rPr>
              <a:t>Limitada a 7 anos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48A7A037-6BBD-46BB-8ED4-402D80F021DB}"/>
              </a:ext>
            </a:extLst>
          </p:cNvPr>
          <p:cNvSpPr/>
          <p:nvPr/>
        </p:nvSpPr>
        <p:spPr>
          <a:xfrm>
            <a:off x="9616190" y="4094037"/>
            <a:ext cx="1398082" cy="1545595"/>
          </a:xfrm>
          <a:prstGeom prst="rect">
            <a:avLst/>
          </a:prstGeom>
          <a:solidFill>
            <a:srgbClr val="00C0B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>
                <a:solidFill>
                  <a:schemeClr val="bg1"/>
                </a:solidFill>
              </a:rPr>
              <a:t>Extensão da Outorga</a:t>
            </a:r>
          </a:p>
        </p:txBody>
      </p: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12CEC44A-DD42-88D8-CA45-7E0BE33EF583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558078" y="3835868"/>
            <a:ext cx="0" cy="207250"/>
          </a:xfrm>
          <a:prstGeom prst="line">
            <a:avLst/>
          </a:prstGeom>
          <a:ln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7350A401-E2BF-7E6E-27CB-2C3A2DDDB719}"/>
              </a:ext>
            </a:extLst>
          </p:cNvPr>
          <p:cNvCxnSpPr>
            <a:cxnSpLocks/>
          </p:cNvCxnSpPr>
          <p:nvPr/>
        </p:nvCxnSpPr>
        <p:spPr>
          <a:xfrm>
            <a:off x="9616190" y="3361306"/>
            <a:ext cx="0" cy="732730"/>
          </a:xfrm>
          <a:prstGeom prst="line">
            <a:avLst/>
          </a:prstGeom>
          <a:ln>
            <a:solidFill>
              <a:srgbClr val="4C4C4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0D19F6B2-A6DE-769C-6892-FF18DE6843C1}"/>
              </a:ext>
            </a:extLst>
          </p:cNvPr>
          <p:cNvSpPr txBox="1"/>
          <p:nvPr/>
        </p:nvSpPr>
        <p:spPr>
          <a:xfrm>
            <a:off x="7911529" y="3529404"/>
            <a:ext cx="1799392" cy="3368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600" b="1">
                <a:solidFill>
                  <a:srgbClr val="002451"/>
                </a:solidFill>
                <a:effectLst/>
                <a:latin typeface="+mj-lt"/>
              </a:rPr>
              <a:t>Fim outorga atual</a:t>
            </a:r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998C24F2-73C9-C020-AC5F-D0938B0C89B0}"/>
              </a:ext>
            </a:extLst>
          </p:cNvPr>
          <p:cNvCxnSpPr>
            <a:cxnSpLocks/>
          </p:cNvCxnSpPr>
          <p:nvPr/>
        </p:nvCxnSpPr>
        <p:spPr>
          <a:xfrm>
            <a:off x="1552190" y="3835868"/>
            <a:ext cx="8064000" cy="0"/>
          </a:xfrm>
          <a:prstGeom prst="line">
            <a:avLst/>
          </a:prstGeom>
          <a:ln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5BE62EB-1845-D1D5-27BE-35357AA144EE}"/>
              </a:ext>
            </a:extLst>
          </p:cNvPr>
          <p:cNvSpPr txBox="1"/>
          <p:nvPr/>
        </p:nvSpPr>
        <p:spPr>
          <a:xfrm>
            <a:off x="154109" y="3666591"/>
            <a:ext cx="137386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1600">
                <a:solidFill>
                  <a:srgbClr val="002451"/>
                </a:solidFill>
                <a:effectLst/>
                <a:latin typeface="+mj-lt"/>
              </a:rPr>
              <a:t>Ref. </a:t>
            </a:r>
            <a:r>
              <a:rPr lang="pt-BR" sz="1600" err="1">
                <a:solidFill>
                  <a:srgbClr val="002451"/>
                </a:solidFill>
                <a:effectLst/>
                <a:latin typeface="+mj-lt"/>
              </a:rPr>
              <a:t>ju</a:t>
            </a:r>
            <a:r>
              <a:rPr lang="pt-BR" sz="1600" err="1">
                <a:solidFill>
                  <a:srgbClr val="002451"/>
                </a:solidFill>
                <a:latin typeface="+mj-lt"/>
              </a:rPr>
              <a:t>n</a:t>
            </a:r>
            <a:r>
              <a:rPr lang="pt-BR" sz="1600">
                <a:solidFill>
                  <a:srgbClr val="002451"/>
                </a:solidFill>
                <a:effectLst/>
                <a:latin typeface="+mj-lt"/>
              </a:rPr>
              <a:t>/25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2DAA7F0D-5D35-FE0C-1B63-9412E5036F90}"/>
              </a:ext>
            </a:extLst>
          </p:cNvPr>
          <p:cNvSpPr txBox="1"/>
          <p:nvPr/>
        </p:nvSpPr>
        <p:spPr>
          <a:xfrm>
            <a:off x="487805" y="5821490"/>
            <a:ext cx="11036606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b="1" u="sng">
                <a:solidFill>
                  <a:srgbClr val="002451"/>
                </a:solidFill>
                <a:effectLst/>
                <a:latin typeface="+mj-lt"/>
              </a:rPr>
              <a:t>Extensão da Outorga:</a:t>
            </a:r>
            <a:r>
              <a:rPr lang="pt-BR" b="1">
                <a:solidFill>
                  <a:srgbClr val="002451"/>
                </a:solidFill>
                <a:effectLst/>
                <a:latin typeface="+mj-lt"/>
              </a:rPr>
              <a:t> quantidade de dias que a usina hidrelétrica necessita para recuperar o desembolso financeiro da compra dos títulos, a partir da data de término da </a:t>
            </a:r>
            <a:r>
              <a:rPr lang="pt-BR" b="1">
                <a:solidFill>
                  <a:srgbClr val="002451"/>
                </a:solidFill>
                <a:latin typeface="+mj-lt"/>
              </a:rPr>
              <a:t>outorga</a:t>
            </a:r>
            <a:r>
              <a:rPr lang="pt-BR" b="1">
                <a:solidFill>
                  <a:srgbClr val="002451"/>
                </a:solidFill>
                <a:effectLst/>
                <a:latin typeface="+mj-lt"/>
              </a:rPr>
              <a:t>.</a:t>
            </a: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FC276790-B0A1-9659-A76E-32F7EED1D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758" y="3486417"/>
            <a:ext cx="3486242" cy="2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83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19D43-B1B5-CE9E-2420-0F38F8B9E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EEC110E2-50F8-1691-DA41-E6E5B047E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Extensão de Outorga</a:t>
            </a:r>
            <a:endParaRPr lang="pt-BR" sz="2400">
              <a:highlight>
                <a:srgbClr val="FFFF00"/>
              </a:highlight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47E49EF-22BE-A0AF-05F6-DD7A2CEAA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55" y="3642510"/>
            <a:ext cx="6284976" cy="270525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1539458-A81E-E05C-6761-3A0C4F138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67" y="715878"/>
            <a:ext cx="6303264" cy="271312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71467D78-5198-D499-48F6-96316B6F34F3}"/>
              </a:ext>
            </a:extLst>
          </p:cNvPr>
          <p:cNvSpPr txBox="1"/>
          <p:nvPr/>
        </p:nvSpPr>
        <p:spPr>
          <a:xfrm>
            <a:off x="4587015" y="2412872"/>
            <a:ext cx="2042416" cy="367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pt-BR" b="1" u="sng">
                <a:effectLst/>
                <a:latin typeface="+mj-lt"/>
              </a:rPr>
              <a:t>3,3 Anos</a:t>
            </a:r>
            <a:endParaRPr lang="pt-BR" b="1">
              <a:effectLst/>
              <a:latin typeface="+mj-lt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95FF015-DDE7-76D5-94C9-6C684F33D877}"/>
              </a:ext>
            </a:extLst>
          </p:cNvPr>
          <p:cNvSpPr txBox="1"/>
          <p:nvPr/>
        </p:nvSpPr>
        <p:spPr>
          <a:xfrm>
            <a:off x="4674833" y="5335904"/>
            <a:ext cx="2042416" cy="3672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pt-BR" b="1" u="sng">
                <a:effectLst/>
                <a:latin typeface="+mj-lt"/>
              </a:rPr>
              <a:t>7 Anos</a:t>
            </a:r>
            <a:endParaRPr lang="pt-BR" b="1">
              <a:effectLst/>
              <a:latin typeface="+mj-lt"/>
            </a:endParaRP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F8A9B455-7594-7937-1FC2-F27C75B242B2}"/>
              </a:ext>
            </a:extLst>
          </p:cNvPr>
          <p:cNvCxnSpPr>
            <a:cxnSpLocks/>
          </p:cNvCxnSpPr>
          <p:nvPr/>
        </p:nvCxnSpPr>
        <p:spPr>
          <a:xfrm>
            <a:off x="259080" y="3576729"/>
            <a:ext cx="10338816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D43B7514-6B3E-C86E-B753-D9F2FD765B87}"/>
              </a:ext>
            </a:extLst>
          </p:cNvPr>
          <p:cNvSpPr txBox="1"/>
          <p:nvPr/>
        </p:nvSpPr>
        <p:spPr>
          <a:xfrm>
            <a:off x="4053584" y="829029"/>
            <a:ext cx="257584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b="1" u="sng">
                <a:effectLst/>
                <a:latin typeface="+mj-lt"/>
              </a:rPr>
              <a:t>Simulação 100 Milhões</a:t>
            </a:r>
            <a:endParaRPr lang="pt-BR" b="1">
              <a:effectLst/>
              <a:latin typeface="+mj-lt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5D4A98C-D435-FDCB-DD4C-C444991BDED2}"/>
              </a:ext>
            </a:extLst>
          </p:cNvPr>
          <p:cNvSpPr txBox="1"/>
          <p:nvPr/>
        </p:nvSpPr>
        <p:spPr>
          <a:xfrm>
            <a:off x="4141402" y="3809954"/>
            <a:ext cx="257584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b="1" u="sng">
                <a:effectLst/>
                <a:latin typeface="+mj-lt"/>
              </a:rPr>
              <a:t>Simulação 180 Milhões</a:t>
            </a:r>
            <a:endParaRPr lang="pt-BR" b="1">
              <a:effectLst/>
              <a:latin typeface="+mj-lt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15F6B47-7FB2-08B0-F66D-BBBFA2AD1617}"/>
              </a:ext>
            </a:extLst>
          </p:cNvPr>
          <p:cNvGrpSpPr/>
          <p:nvPr/>
        </p:nvGrpSpPr>
        <p:grpSpPr>
          <a:xfrm>
            <a:off x="7248442" y="1230855"/>
            <a:ext cx="4553383" cy="1683167"/>
            <a:chOff x="695960" y="2820224"/>
            <a:chExt cx="10800080" cy="928704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3ED02E46-D2A4-9AF4-F02C-F5A340C57058}"/>
                </a:ext>
              </a:extLst>
            </p:cNvPr>
            <p:cNvSpPr/>
            <p:nvPr/>
          </p:nvSpPr>
          <p:spPr>
            <a:xfrm>
              <a:off x="695960" y="2820224"/>
              <a:ext cx="10800080" cy="7846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4C13821C-5E50-202B-6B02-376424E2E2F3}"/>
                </a:ext>
              </a:extLst>
            </p:cNvPr>
            <p:cNvSpPr txBox="1"/>
            <p:nvPr/>
          </p:nvSpPr>
          <p:spPr>
            <a:xfrm>
              <a:off x="960620" y="2888508"/>
              <a:ext cx="10270760" cy="8604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/>
                <a:t>Este simulador foi preparado com finalidade exclusivamente informativa e os valores apresentados são uma estimativa e, portanto, sem caráter oficial.</a:t>
              </a:r>
            </a:p>
          </p:txBody>
        </p:sp>
      </p:grpSp>
      <p:sp>
        <p:nvSpPr>
          <p:cNvPr id="25" name="Retângulo 24">
            <a:extLst>
              <a:ext uri="{FF2B5EF4-FFF2-40B4-BE49-F238E27FC236}">
                <a16:creationId xmlns:a16="http://schemas.microsoft.com/office/drawing/2014/main" id="{1EFFE412-EC70-A974-DBAE-B2816A2E1F86}"/>
              </a:ext>
            </a:extLst>
          </p:cNvPr>
          <p:cNvSpPr/>
          <p:nvPr/>
        </p:nvSpPr>
        <p:spPr>
          <a:xfrm>
            <a:off x="259080" y="1453896"/>
            <a:ext cx="3597342" cy="1106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82C0463B-B2CF-AB07-8EBD-6BA1EE7010B4}"/>
              </a:ext>
            </a:extLst>
          </p:cNvPr>
          <p:cNvSpPr txBox="1"/>
          <p:nvPr/>
        </p:nvSpPr>
        <p:spPr>
          <a:xfrm>
            <a:off x="2599719" y="1427764"/>
            <a:ext cx="8963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>
                <a:solidFill>
                  <a:srgbClr val="FF0000"/>
                </a:solidFill>
                <a:effectLst/>
                <a:latin typeface="+mj-lt"/>
              </a:rPr>
              <a:t>Editável</a:t>
            </a: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262FEEFB-F28B-0F8D-D9F7-1A6B320815F7}"/>
              </a:ext>
            </a:extLst>
          </p:cNvPr>
          <p:cNvSpPr/>
          <p:nvPr/>
        </p:nvSpPr>
        <p:spPr>
          <a:xfrm>
            <a:off x="259080" y="4376757"/>
            <a:ext cx="3597342" cy="1106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0E14E340-2AC0-B64E-4F2B-3312E50EB2A6}"/>
              </a:ext>
            </a:extLst>
          </p:cNvPr>
          <p:cNvSpPr txBox="1"/>
          <p:nvPr/>
        </p:nvSpPr>
        <p:spPr>
          <a:xfrm>
            <a:off x="2599719" y="4350625"/>
            <a:ext cx="89636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b="1">
                <a:solidFill>
                  <a:srgbClr val="FF0000"/>
                </a:solidFill>
                <a:effectLst/>
                <a:latin typeface="+mj-lt"/>
              </a:rPr>
              <a:t>Editável</a:t>
            </a:r>
          </a:p>
        </p:txBody>
      </p:sp>
    </p:spTree>
    <p:extLst>
      <p:ext uri="{BB962C8B-B14F-4D97-AF65-F5344CB8AC3E}">
        <p14:creationId xmlns:p14="http://schemas.microsoft.com/office/powerpoint/2010/main" val="1585604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2E259-261E-25AC-0D7B-48966990C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ACDF09D-0850-D4A9-6BA9-3C7F6C6E6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Ritos Finais</a:t>
            </a:r>
            <a:endParaRPr lang="pt-BR" sz="2400">
              <a:solidFill>
                <a:schemeClr val="accent4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BA4D418-74D6-0D3D-C5A5-8159A8122F6C}"/>
              </a:ext>
            </a:extLst>
          </p:cNvPr>
          <p:cNvSpPr/>
          <p:nvPr/>
        </p:nvSpPr>
        <p:spPr>
          <a:xfrm>
            <a:off x="681782" y="2572807"/>
            <a:ext cx="10440000" cy="396000"/>
          </a:xfrm>
          <a:prstGeom prst="rect">
            <a:avLst/>
          </a:prstGeom>
          <a:solidFill>
            <a:srgbClr val="B8DD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>
                <a:solidFill>
                  <a:srgbClr val="000C4C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Envio à ANEEL dos dias de extensão das outorgas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1EFD67F2-EFDD-F24E-8287-DD82A34FB0DB}"/>
              </a:ext>
            </a:extLst>
          </p:cNvPr>
          <p:cNvSpPr/>
          <p:nvPr/>
        </p:nvSpPr>
        <p:spPr>
          <a:xfrm>
            <a:off x="681782" y="1370095"/>
            <a:ext cx="10440000" cy="396000"/>
          </a:xfrm>
          <a:prstGeom prst="rect">
            <a:avLst/>
          </a:prstGeom>
          <a:solidFill>
            <a:srgbClr val="B8DD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>
                <a:solidFill>
                  <a:srgbClr val="000C4C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Homologação pelo CAd do mecanismo – Reunião Extraordinária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9BD846A2-BF6F-D08F-9EEA-C39E96F8F7D9}"/>
              </a:ext>
            </a:extLst>
          </p:cNvPr>
          <p:cNvSpPr/>
          <p:nvPr/>
        </p:nvSpPr>
        <p:spPr>
          <a:xfrm>
            <a:off x="681782" y="4662387"/>
            <a:ext cx="10440000" cy="396000"/>
          </a:xfrm>
          <a:prstGeom prst="rect">
            <a:avLst/>
          </a:prstGeom>
          <a:solidFill>
            <a:srgbClr val="B8DD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>
                <a:solidFill>
                  <a:srgbClr val="000C4C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Envio à ANEEL do relatório de auditoria externa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B913DE20-F4EE-AA2E-52BD-FC48F650E31D}"/>
              </a:ext>
            </a:extLst>
          </p:cNvPr>
          <p:cNvSpPr/>
          <p:nvPr/>
        </p:nvSpPr>
        <p:spPr>
          <a:xfrm>
            <a:off x="681782" y="5513833"/>
            <a:ext cx="10440000" cy="663681"/>
          </a:xfrm>
          <a:prstGeom prst="rect">
            <a:avLst/>
          </a:prstGeom>
          <a:solidFill>
            <a:srgbClr val="B8DD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>
                <a:solidFill>
                  <a:srgbClr val="000C4C"/>
                </a:solidFill>
                <a:latin typeface="Inter Bold" panose="02000503000000020004" pitchFamily="2" charset="0"/>
                <a:ea typeface="Inter Bold" panose="02000503000000020004" pitchFamily="2" charset="0"/>
              </a:rPr>
              <a:t>Cobrança do custo para a realização do mecanismo, a ser pago pelos compradores com lances classificados e com o lance marginal (data a ser definida pela CCEE)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838504A-0471-5350-0B9F-B661B1F3A34E}"/>
              </a:ext>
            </a:extLst>
          </p:cNvPr>
          <p:cNvCxnSpPr/>
          <p:nvPr/>
        </p:nvCxnSpPr>
        <p:spPr>
          <a:xfrm>
            <a:off x="707136" y="3985011"/>
            <a:ext cx="6264000" cy="0"/>
          </a:xfrm>
          <a:prstGeom prst="line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5">
            <a:extLst>
              <a:ext uri="{FF2B5EF4-FFF2-40B4-BE49-F238E27FC236}">
                <a16:creationId xmlns:a16="http://schemas.microsoft.com/office/drawing/2014/main" id="{748D7560-39BF-1405-9A81-7002540A5EE6}"/>
              </a:ext>
            </a:extLst>
          </p:cNvPr>
          <p:cNvSpPr txBox="1"/>
          <p:nvPr/>
        </p:nvSpPr>
        <p:spPr>
          <a:xfrm>
            <a:off x="707136" y="3499859"/>
            <a:ext cx="11484864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2000">
                <a:latin typeface="Inter Light" panose="02000503000000020004"/>
                <a:ea typeface="Inter Bold" panose="02000503000000020004" pitchFamily="2" charset="0"/>
              </a:rPr>
              <a:t>Encerramento do mecanismo</a:t>
            </a:r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B483D879-50B5-6D5E-6F84-000819D985AA}"/>
              </a:ext>
            </a:extLst>
          </p:cNvPr>
          <p:cNvGrpSpPr/>
          <p:nvPr/>
        </p:nvGrpSpPr>
        <p:grpSpPr>
          <a:xfrm>
            <a:off x="7516247" y="1544689"/>
            <a:ext cx="3401192" cy="496002"/>
            <a:chOff x="7504362" y="52169"/>
            <a:chExt cx="3401192" cy="496002"/>
          </a:xfrm>
        </p:grpSpPr>
        <p:sp>
          <p:nvSpPr>
            <p:cNvPr id="23" name="Retângulo: Cantos Diagonais Recortados 22">
              <a:extLst>
                <a:ext uri="{FF2B5EF4-FFF2-40B4-BE49-F238E27FC236}">
                  <a16:creationId xmlns:a16="http://schemas.microsoft.com/office/drawing/2014/main" id="{AFECF84E-F25F-4AFA-84BF-7E69E3FC8E28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872084A7-EB4B-ADEF-AA43-74CA65715B2B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Realização até 20/08/25</a:t>
              </a: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0519F1E-2C23-A164-A0B0-1A027DFCB7B1}"/>
              </a:ext>
            </a:extLst>
          </p:cNvPr>
          <p:cNvGrpSpPr/>
          <p:nvPr/>
        </p:nvGrpSpPr>
        <p:grpSpPr>
          <a:xfrm>
            <a:off x="7516247" y="2786694"/>
            <a:ext cx="3401192" cy="496002"/>
            <a:chOff x="7504362" y="52169"/>
            <a:chExt cx="3401192" cy="496002"/>
          </a:xfrm>
        </p:grpSpPr>
        <p:sp>
          <p:nvSpPr>
            <p:cNvPr id="26" name="Retângulo: Cantos Diagonais Recortados 25">
              <a:extLst>
                <a:ext uri="{FF2B5EF4-FFF2-40B4-BE49-F238E27FC236}">
                  <a16:creationId xmlns:a16="http://schemas.microsoft.com/office/drawing/2014/main" id="{74B4FB17-83E4-16C1-BCCC-2B1B79228FB4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84F52A63-60DA-AA51-1AEA-9B501BA38457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Realização até 20/08/25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5385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F0016-CD24-1541-6E70-DD845F4AA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Lupa e ponto de interrogação">
            <a:extLst>
              <a:ext uri="{FF2B5EF4-FFF2-40B4-BE49-F238E27FC236}">
                <a16:creationId xmlns:a16="http://schemas.microsoft.com/office/drawing/2014/main" id="{FA03CE46-624C-5F6D-4722-FE2C4188B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" y="0"/>
            <a:ext cx="1219155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E97ACAA-BB2A-D5F2-3DC6-4D1CD58975EF}"/>
              </a:ext>
            </a:extLst>
          </p:cNvPr>
          <p:cNvSpPr txBox="1"/>
          <p:nvPr/>
        </p:nvSpPr>
        <p:spPr>
          <a:xfrm>
            <a:off x="7432381" y="5738600"/>
            <a:ext cx="42102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pt-BR" sz="3200" b="1">
                <a:solidFill>
                  <a:schemeClr val="accent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Mecanismo GSF</a:t>
            </a:r>
          </a:p>
        </p:txBody>
      </p:sp>
      <p:pic>
        <p:nvPicPr>
          <p:cNvPr id="9" name="Imagem 8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3460CCE5-DE71-E336-80BD-895F867B2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7" y="405900"/>
            <a:ext cx="1442676" cy="50107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12D126-7535-2569-FE90-85367F2AA3B9}"/>
              </a:ext>
            </a:extLst>
          </p:cNvPr>
          <p:cNvSpPr txBox="1"/>
          <p:nvPr/>
        </p:nvSpPr>
        <p:spPr>
          <a:xfrm>
            <a:off x="8281467" y="4707974"/>
            <a:ext cx="33963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6"/>
              </a:buClr>
            </a:pPr>
            <a:r>
              <a:rPr lang="pt-BR" sz="6000" b="1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dúvidas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60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CD767-AC44-5C87-B39B-CFC99FDDE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dispositivo, balança, edifício, no interior&#10;&#10;O conteúdo gerado por IA pode estar incorreto.">
            <a:extLst>
              <a:ext uri="{FF2B5EF4-FFF2-40B4-BE49-F238E27FC236}">
                <a16:creationId xmlns:a16="http://schemas.microsoft.com/office/drawing/2014/main" id="{61C7ECB5-650D-E35B-43E3-F9D3BF761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5" b="63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0405350-68B6-068B-A691-E0ED68B5D4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0D0D">
              <a:alpha val="74902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Desenho de um círculo&#10;&#10;O conteúdo gerado por IA pode estar incorreto.">
            <a:extLst>
              <a:ext uri="{FF2B5EF4-FFF2-40B4-BE49-F238E27FC236}">
                <a16:creationId xmlns:a16="http://schemas.microsoft.com/office/drawing/2014/main" id="{5CFBFCFB-1E88-3166-A3C0-352A7D4AC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907" y="5907540"/>
            <a:ext cx="1442676" cy="50107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22A378F-4BCB-CC29-FAE3-B23DD36A970B}"/>
              </a:ext>
            </a:extLst>
          </p:cNvPr>
          <p:cNvSpPr txBox="1"/>
          <p:nvPr/>
        </p:nvSpPr>
        <p:spPr>
          <a:xfrm>
            <a:off x="1311728" y="1166842"/>
            <a:ext cx="956854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chemeClr val="bg1"/>
                </a:solidFill>
              </a:rPr>
              <a:t>O presente material foi elaborado pela Câmara de Comercialização de Energia Elétrica - CCEE e possui, única e exclusivamente,</a:t>
            </a:r>
            <a:r>
              <a:rPr lang="pt-BR" b="1">
                <a:solidFill>
                  <a:schemeClr val="bg1"/>
                </a:solidFill>
              </a:rPr>
              <a:t> finalidade didática como forma de apoio aos interessados no mecanismo concorrencial. A CCEE não se responsabiliza, em qualquer hipótese e sob qualquer condição, por eventuais estudos, projeções, negociações e/ou qualquer outro tipo de utilização, seja para fins comerciais ou não, com fundamento nos dados constantes do presente material.</a:t>
            </a:r>
            <a:endParaRPr lang="pt-BR">
              <a:solidFill>
                <a:schemeClr val="bg1"/>
              </a:solidFill>
            </a:endParaRPr>
          </a:p>
          <a:p>
            <a:pPr algn="ctr"/>
            <a:r>
              <a:rPr lang="pt-BR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pt-BR">
                <a:solidFill>
                  <a:schemeClr val="bg1"/>
                </a:solidFill>
              </a:rPr>
              <a:t>Da mesma forma, eventuais diplomas legais e/ou regulatórios disponibilizados e/ou citados no decorrer dos cursos e treinamentos ministrados pela CCEE são utilizados com finalidade única de auxiliar e fundamentar o entendimento do material didático, não representando, em hipótese alguma, visão, consultoria ou interpretação institucional da CCEE em relação às normas regulatórias que regem o setor.</a:t>
            </a:r>
          </a:p>
          <a:p>
            <a:pPr algn="ctr"/>
            <a:r>
              <a:rPr lang="pt-BR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pt-BR">
                <a:solidFill>
                  <a:schemeClr val="bg1"/>
                </a:solidFill>
              </a:rPr>
              <a:t>A CCEE não se responsabiliza, ainda, em qualquer hipótese, quanto à atualização do teor, comunicados adicionais emitidos  e/ou vigência dos diplomas legais/regulatórios informados no material e/ou live. Informações em relação ao teor e vigência de tais normas deverão ser verificadas junto à imprensa oficial.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67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9B63D2C9-9E0A-4215-9370-7E292635F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01" y="780279"/>
            <a:ext cx="7836061" cy="1198493"/>
          </a:xfrm>
        </p:spPr>
        <p:txBody>
          <a:bodyPr/>
          <a:lstStyle/>
          <a:p>
            <a:pPr algn="l"/>
            <a:r>
              <a:rPr lang="pt-BR" sz="6600">
                <a:ea typeface="Verdana" panose="020B0604030504040204" pitchFamily="34" charset="0"/>
                <a:cs typeface="Verdana" panose="020B0604030504040204" pitchFamily="34" charset="0"/>
              </a:rPr>
              <a:t>obrigado</a:t>
            </a:r>
            <a:endParaRPr lang="pt-BR" sz="800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o do Título">
            <a:extLst>
              <a:ext uri="{FF2B5EF4-FFF2-40B4-BE49-F238E27FC236}">
                <a16:creationId xmlns:a16="http://schemas.microsoft.com/office/drawing/2014/main" id="{86A2CB4B-FCAA-DE96-D2BA-6B3755634BE1}"/>
              </a:ext>
            </a:extLst>
          </p:cNvPr>
          <p:cNvSpPr txBox="1">
            <a:spLocks/>
          </p:cNvSpPr>
          <p:nvPr/>
        </p:nvSpPr>
        <p:spPr>
          <a:xfrm>
            <a:off x="332601" y="2219449"/>
            <a:ext cx="6606977" cy="1209551"/>
          </a:xfrm>
          <a:prstGeom prst="rect">
            <a:avLst/>
          </a:prstGeom>
          <a:effectLst/>
        </p:spPr>
        <p:txBody>
          <a:bodyPr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i="0" kern="1200">
                <a:solidFill>
                  <a:srgbClr val="B8DDE1"/>
                </a:solidFill>
                <a:latin typeface="Inter Light" panose="02000503000000020004" pitchFamily="2" charset="0"/>
                <a:ea typeface="Inter Light" panose="02000503000000020004" pitchFamily="2" charset="0"/>
                <a:cs typeface="Calibri" charset="0"/>
                <a:sym typeface="Helvetica Neue Medium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BR" sz="2000" b="1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e-mail</a:t>
            </a:r>
            <a:r>
              <a:rPr lang="pt-BR" sz="2000" b="1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pt-BR"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mc_gsf@ccee.org.br</a:t>
            </a:r>
          </a:p>
          <a:p>
            <a:pPr algn="l">
              <a:lnSpc>
                <a:spcPct val="150000"/>
              </a:lnSpc>
            </a:pPr>
            <a:r>
              <a:rPr lang="pt-BR" sz="2000" b="1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central de relacionamento CCEE: </a:t>
            </a:r>
            <a:r>
              <a:rPr lang="pt-BR" sz="200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0800 591 41 85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6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B31B8C6D-93DD-F994-FBE5-243687173419}"/>
              </a:ext>
            </a:extLst>
          </p:cNvPr>
          <p:cNvSpPr txBox="1"/>
          <p:nvPr/>
        </p:nvSpPr>
        <p:spPr>
          <a:xfrm>
            <a:off x="6400799" y="2105561"/>
            <a:ext cx="50919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pt-BR" sz="400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Mecanismo Concorrencial</a:t>
            </a:r>
          </a:p>
          <a:p>
            <a:pPr algn="r">
              <a:buClr>
                <a:schemeClr val="accent6"/>
              </a:buClr>
            </a:pPr>
            <a:r>
              <a:rPr lang="pt-BR" sz="3200" dirty="0">
                <a:solidFill>
                  <a:schemeClr val="accent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definições</a:t>
            </a:r>
            <a:endParaRPr lang="pt-BR" sz="4000" dirty="0">
              <a:solidFill>
                <a:schemeClr val="accent2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931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6E35-CF34-4667-ADDF-91D7541EA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02DE0-56F5-93A0-4658-AE8925DED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MP 1300/25 – Leilão do GSF: determinações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2F329C2-5F01-B0D6-15CC-00B670106CFF}"/>
              </a:ext>
            </a:extLst>
          </p:cNvPr>
          <p:cNvSpPr txBox="1"/>
          <p:nvPr/>
        </p:nvSpPr>
        <p:spPr>
          <a:xfrm>
            <a:off x="511045" y="1149101"/>
            <a:ext cx="10802675" cy="15799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Conceito geral: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pt-BR">
                <a:solidFill>
                  <a:srgbClr val="002451"/>
                </a:solidFill>
                <a:latin typeface="Calibri Light" panose="020F0302020204030204"/>
              </a:rPr>
              <a:t>Os montantes financeiros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dos agentes que possuem </a:t>
            </a:r>
            <a:r>
              <a:rPr lang="pt-BR">
                <a:solidFill>
                  <a:srgbClr val="002451"/>
                </a:solidFill>
                <a:latin typeface="Calibri Light" panose="020F0302020204030204"/>
              </a:rPr>
              <a:t>decisões judiciais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relacionadas </a:t>
            </a:r>
            <a:r>
              <a:rPr lang="pt-BR">
                <a:solidFill>
                  <a:srgbClr val="002451"/>
                </a:solidFill>
                <a:latin typeface="Calibri Light" panose="020F0302020204030204"/>
              </a:rPr>
              <a:t>à limitação ou isenção da aplicação do fator de ajuste do MRE (GSF)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podem ser pagos pelos agentes detentores de usinas hidrelétricas com outorga em troca do aumento de prazo de extensão de outorga, desde que haja a desistência da ação judicial e renúncia ao direito pelo agente litigante. Caso não seja litigante, deve apresentar termo.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20E2021-C31B-4753-B1B1-4140A3307531}"/>
              </a:ext>
            </a:extLst>
          </p:cNvPr>
          <p:cNvSpPr txBox="1"/>
          <p:nvPr/>
        </p:nvSpPr>
        <p:spPr>
          <a:xfrm>
            <a:off x="511045" y="2724859"/>
            <a:ext cx="10802675" cy="22365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Mecanismo Competitivo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</a:t>
            </a:r>
            <a:r>
              <a:rPr kumimoji="0" lang="pt-BR" sz="1800" b="0" i="0" u="sng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Oferta do mecanismo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soma dos montantes financeiros relativos à última liquidação financeira do MCP (maio/25) dos agentes que desistiram e renunciaram à ação, condicionado à liquidação dos valores, que serão transformadas em títulos, cujo valor inicial é igual ao da dívida;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- </a:t>
            </a:r>
            <a:r>
              <a:rPr kumimoji="0" lang="pt-BR" sz="1800" b="0" i="0" u="sng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Processo competitivo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: os agentes detentores de usinas hidrelétricas </a:t>
            </a:r>
            <a:r>
              <a:rPr lang="pt-BR">
                <a:solidFill>
                  <a:srgbClr val="002451"/>
                </a:solidFill>
                <a:latin typeface="Calibri Light" panose="020F0302020204030204"/>
              </a:rPr>
              <a:t>com outorga,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compradores dos montantes financeiros, devem dar lances de acordo com  a quantidade de títulos e o valor que estão dispostos a pagar por cada um eles (mínimo = valor </a:t>
            </a:r>
            <a:r>
              <a:rPr kumimoji="0" lang="pt-BR" sz="1800" b="0" i="0" u="non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 face dos títulos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02451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063118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32E6A-2C6B-7EA1-CF5F-32729F267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33CB30A2-9B6B-096B-5101-7BB7AA6F4ECD}"/>
              </a:ext>
            </a:extLst>
          </p:cNvPr>
          <p:cNvSpPr txBox="1"/>
          <p:nvPr/>
        </p:nvSpPr>
        <p:spPr>
          <a:xfrm>
            <a:off x="8723501" y="131000"/>
            <a:ext cx="973182" cy="702302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15">
            <a:extLst>
              <a:ext uri="{FF2B5EF4-FFF2-40B4-BE49-F238E27FC236}">
                <a16:creationId xmlns:a16="http://schemas.microsoft.com/office/drawing/2014/main" id="{FA2A35D2-D1C5-ACF8-4E73-61EFC6A640AF}"/>
              </a:ext>
            </a:extLst>
          </p:cNvPr>
          <p:cNvSpPr txBox="1"/>
          <p:nvPr/>
        </p:nvSpPr>
        <p:spPr>
          <a:xfrm>
            <a:off x="681782" y="906868"/>
            <a:ext cx="1079898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EDITAL N.º 01/2025 – CCEE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EDITAL DO MECANISMO CONCORRENCIAL PARA NEGOCIAÇÃO DE TÍTULOS DE VALORES NÃO PAGOS NO MERCADO DE CURTO PRAZO – MCP RELACIONADOS À ISENÇÃO OU MITIGAÇÃO DOS EFEITOS DE RISCOS HIDROLÓGICOS NO MECANISMO DE REALOCAÇÃO DE ENERGIA - MRE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6F22F12E-E049-C65A-B875-6DB8492EB533}"/>
              </a:ext>
            </a:extLst>
          </p:cNvPr>
          <p:cNvSpPr txBox="1"/>
          <p:nvPr/>
        </p:nvSpPr>
        <p:spPr>
          <a:xfrm>
            <a:off x="681782" y="2096505"/>
            <a:ext cx="10798985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ANEXO I  - Manual de HABILITAÇÃO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DED00401-A990-3556-1433-270A7FA76BDD}"/>
              </a:ext>
            </a:extLst>
          </p:cNvPr>
          <p:cNvSpPr txBox="1"/>
          <p:nvPr/>
        </p:nvSpPr>
        <p:spPr>
          <a:xfrm>
            <a:off x="681782" y="2547478"/>
            <a:ext cx="1079898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ANEXO II  - Termo de Compromisso e Aceitação das Condições do Edital do Mecanismo Concorrencial para Negociação de Títulos de Valores Não Pagos no Mercado de Curto Prazo – MCP relacionados à Isenção ou Mitigação dos Efeitos de Riscos Hidrológicos no Mecanismo de Realocação de Energia – MRE – Modelo COMPRADOR;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10942F42-6465-67D2-D0F8-68EEC166099E}"/>
              </a:ext>
            </a:extLst>
          </p:cNvPr>
          <p:cNvSpPr txBox="1"/>
          <p:nvPr/>
        </p:nvSpPr>
        <p:spPr>
          <a:xfrm>
            <a:off x="681782" y="3490894"/>
            <a:ext cx="1079898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ANEXO III  - Termo de Compromisso e Aceitação das Condições do Edital do Mecanismo Concorrencial para Negociação de Títulos de Valores Não Pagos no Mercado de Curto Prazo – MCP relacionados à Isenção ou Mitigação dos Efeitos de Riscos Hidrológicos no Mecanismo de Realocação de Energia – MRE – Modelo PROPONENTE;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EC02C79A-23F3-FB62-BAC7-9BA033E5401B}"/>
              </a:ext>
            </a:extLst>
          </p:cNvPr>
          <p:cNvSpPr txBox="1"/>
          <p:nvPr/>
        </p:nvSpPr>
        <p:spPr>
          <a:xfrm>
            <a:off x="681782" y="4434310"/>
            <a:ext cx="10798985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ANEXO IV  - Metodologia para cálculo da extensão de concessão de usinas hidrelétricas participantes do MRE;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83E5D267-A36B-615C-D41B-6D51D19D15F7}"/>
              </a:ext>
            </a:extLst>
          </p:cNvPr>
          <p:cNvSpPr txBox="1"/>
          <p:nvPr/>
        </p:nvSpPr>
        <p:spPr>
          <a:xfrm>
            <a:off x="681782" y="4885283"/>
            <a:ext cx="10798985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ANEXO V  - Relação das Ações Judiciais;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B52138AF-073B-0616-D451-2FDC3CF8A3C7}"/>
              </a:ext>
            </a:extLst>
          </p:cNvPr>
          <p:cNvSpPr txBox="1"/>
          <p:nvPr/>
        </p:nvSpPr>
        <p:spPr>
          <a:xfrm>
            <a:off x="681782" y="5336256"/>
            <a:ext cx="10798985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ter Bold" panose="02000503000000020004" pitchFamily="2" charset="0"/>
                <a:cs typeface="+mn-cs"/>
              </a:rPr>
              <a:t>ANEXO VI  - Datas de fim da outorga dos empreendimentos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3FDF49F8-50A5-CA17-B0D2-80D17D399C36}"/>
              </a:ext>
            </a:extLst>
          </p:cNvPr>
          <p:cNvSpPr txBox="1"/>
          <p:nvPr/>
        </p:nvSpPr>
        <p:spPr>
          <a:xfrm>
            <a:off x="681782" y="5875805"/>
            <a:ext cx="1079898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419199"/>
                </a:solidFill>
                <a:effectLst/>
                <a:uLnTx/>
                <a:uFillTx/>
                <a:latin typeface="Inter Light" panose="02000503000000020004"/>
                <a:ea typeface="Inter Bold" panose="02000503000000020004" pitchFamily="2" charset="0"/>
                <a:cs typeface="+mn-cs"/>
              </a:rPr>
              <a:t>OBS: Simulador de extensão de outorga a ser divulgado pela CCEE é uma ferramenta acessória que formalmente não faz parte do mecanismo nem dos seus documentos relacionados.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5F88461C-E85C-FC30-7455-47C118EA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Mecanismo Concorrencial – Documentos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A74C72C6-7F14-8B9D-3EBE-6BC18B6AB72B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13" name="Retângulo: Cantos Diagonais Recortados 12">
              <a:extLst>
                <a:ext uri="{FF2B5EF4-FFF2-40B4-BE49-F238E27FC236}">
                  <a16:creationId xmlns:a16="http://schemas.microsoft.com/office/drawing/2014/main" id="{C5DA5308-933B-B240-631E-3F575518C8A0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53CB2632-587D-F8E2-1398-7920F4D0248E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Comunicado  521/25 - 18/07/25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7266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6D2DDE-F460-93FA-4641-591215F24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F93AD4B8-5267-AC58-2B3F-77C8A794936D}"/>
              </a:ext>
            </a:extLst>
          </p:cNvPr>
          <p:cNvSpPr txBox="1"/>
          <p:nvPr/>
        </p:nvSpPr>
        <p:spPr>
          <a:xfrm>
            <a:off x="8723501" y="131000"/>
            <a:ext cx="973182" cy="7023021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0EC7343-F955-E8BF-1C4B-4A41C6D3A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/>
              <a:t>Mecanismo Concorrencial – Cronograma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B508F6C8-2CD2-446A-BD89-A4769DAFC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845883"/>
              </p:ext>
            </p:extLst>
          </p:nvPr>
        </p:nvGraphicFramePr>
        <p:xfrm>
          <a:off x="732472" y="866584"/>
          <a:ext cx="10727056" cy="4996529"/>
        </p:xfrm>
        <a:graphic>
          <a:graphicData uri="http://schemas.openxmlformats.org/drawingml/2006/table">
            <a:tbl>
              <a:tblPr firstRow="1" firstCol="1" bandRow="1"/>
              <a:tblGrid>
                <a:gridCol w="6183631">
                  <a:extLst>
                    <a:ext uri="{9D8B030D-6E8A-4147-A177-3AD203B41FA5}">
                      <a16:colId xmlns:a16="http://schemas.microsoft.com/office/drawing/2014/main" val="1032394398"/>
                    </a:ext>
                  </a:extLst>
                </a:gridCol>
                <a:gridCol w="4543425">
                  <a:extLst>
                    <a:ext uri="{9D8B030D-6E8A-4147-A177-3AD203B41FA5}">
                      <a16:colId xmlns:a16="http://schemas.microsoft.com/office/drawing/2014/main" val="3389047790"/>
                    </a:ext>
                  </a:extLst>
                </a:gridCol>
              </a:tblGrid>
              <a:tr h="229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EVENTO</a:t>
                      </a:r>
                      <a:endParaRPr lang="pt-BR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DATA</a:t>
                      </a:r>
                      <a:endParaRPr lang="pt-BR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811789"/>
                  </a:ext>
                </a:extLst>
              </a:tr>
              <a:tr h="229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Publicação do Edital, 7 Anexos e Simulador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18/07/2025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8886060"/>
                  </a:ext>
                </a:extLst>
              </a:tr>
              <a:tr h="2290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Prazo para envio de documentos para HABILITAÇÃO</a:t>
                      </a:r>
                      <a:r>
                        <a:rPr lang="pt-BR" sz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  <a:endParaRPr lang="pt-BR" sz="18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De 18/07/2025 até às 16h de 24/07/2025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096659"/>
                  </a:ext>
                </a:extLst>
              </a:tr>
              <a:tr h="229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Prazo para aporte da GARANTIA DE PROPOSTA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De 18/07/2025 até às 16h de 24/07/2025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0236163"/>
                  </a:ext>
                </a:extLst>
              </a:tr>
              <a:tr h="468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Divulgação das PROPONENTES e COMPRADORAS com HABILITAÇÃO aprovada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29/07/2025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016764"/>
                  </a:ext>
                </a:extLst>
              </a:tr>
              <a:tr h="229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Divulgação do VALOR DE FACE de cada título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30/07/2025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3231450"/>
                  </a:ext>
                </a:extLst>
              </a:tr>
              <a:tr h="708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Divulgação do valor da estimativa de custo para a realização do MECANISMO CONCORRENCIAL, por título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30/07/2025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8686007"/>
                  </a:ext>
                </a:extLst>
              </a:tr>
              <a:tr h="229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SESSÃO DO MECANISMO CONCORRENCIAL, via Internet</a:t>
                      </a:r>
                      <a:endParaRPr lang="pt-BR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 b="1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01/08/2025</a:t>
                      </a:r>
                      <a:endParaRPr lang="pt-BR" sz="18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835476"/>
                  </a:ext>
                </a:extLst>
              </a:tr>
              <a:tr h="22902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Notificação dos COMPRADORES CONVOCADOS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01/08/2025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146101"/>
                  </a:ext>
                </a:extLst>
              </a:tr>
              <a:tr h="7082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Liquidação financeira extraordinária do MCP para pagamento dos títulos adquiridos pelos COMPRADORES CONVOCADOS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13/08/2025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912451"/>
                  </a:ext>
                </a:extLst>
              </a:tr>
              <a:tr h="468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Homologação do MECANISMO CONCORRENCIAL pelo Conselho de Administração da CCEE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solidFill>
                            <a:schemeClr val="tx1"/>
                          </a:solidFill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até 20/08/2025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968674"/>
                  </a:ext>
                </a:extLst>
              </a:tr>
              <a:tr h="468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Envio à ANEEL do cálculo dos prazos de extensão de outorga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800">
                          <a:effectLst/>
                          <a:latin typeface="Calibri Light" panose="020F0302020204030204" pitchFamily="34" charset="0"/>
                          <a:ea typeface="Calibri" panose="020F0502020204030204" pitchFamily="34" charset="0"/>
                          <a:cs typeface="Calibri Light" panose="020F0302020204030204" pitchFamily="34" charset="0"/>
                        </a:rPr>
                        <a:t>até 20/08/2025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26780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5292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A4F70-E00E-F24C-AA52-744285AF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44B8D7E-A9AE-DE12-A4F1-670700D08BE4}"/>
              </a:ext>
            </a:extLst>
          </p:cNvPr>
          <p:cNvSpPr txBox="1"/>
          <p:nvPr/>
        </p:nvSpPr>
        <p:spPr>
          <a:xfrm>
            <a:off x="6400799" y="2105561"/>
            <a:ext cx="50919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chemeClr val="accent6"/>
              </a:buClr>
            </a:pPr>
            <a:r>
              <a:rPr lang="pt-BR" sz="4000" b="1" dirty="0">
                <a:solidFill>
                  <a:schemeClr val="bg1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Mecanismo Concorrencial</a:t>
            </a:r>
          </a:p>
          <a:p>
            <a:pPr algn="r">
              <a:buClr>
                <a:schemeClr val="accent6"/>
              </a:buClr>
            </a:pPr>
            <a:r>
              <a:rPr lang="pt-BR" sz="3200" dirty="0">
                <a:solidFill>
                  <a:schemeClr val="accent2"/>
                </a:solidFill>
                <a:latin typeface="Inter Light" panose="02000503000000020004" pitchFamily="2" charset="0"/>
                <a:ea typeface="Inter Light" panose="02000503000000020004" pitchFamily="2" charset="0"/>
              </a:rPr>
              <a:t>habilitação</a:t>
            </a:r>
            <a:endParaRPr lang="pt-BR" sz="4000" dirty="0">
              <a:solidFill>
                <a:schemeClr val="accent2"/>
              </a:solidFill>
              <a:latin typeface="Inter Light" panose="02000503000000020004" pitchFamily="2" charset="0"/>
              <a:ea typeface="Inter Light" panose="02000503000000020004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179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9A825-0DAF-9DA6-2AF1-89A7C6F38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FE6B3-1AE2-BE86-E210-97BD2E4B5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 anchor="ctr">
            <a:normAutofit/>
          </a:bodyPr>
          <a:lstStyle/>
          <a:p>
            <a:r>
              <a:rPr lang="pt-BR" sz="2400"/>
              <a:t>PARTICIPAÇÃO E HABILITAÇÃO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9B2B7E8-9CA8-3AB1-A38C-9A42518856FC}"/>
              </a:ext>
            </a:extLst>
          </p:cNvPr>
          <p:cNvSpPr txBox="1"/>
          <p:nvPr/>
        </p:nvSpPr>
        <p:spPr>
          <a:xfrm>
            <a:off x="571500" y="2845224"/>
            <a:ext cx="11049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/>
              <a:t>Enviar o Termo de Compromisso e Aceitação das Condições do Edital, conforme Modelo PROPONENTE (Anexo III)</a:t>
            </a:r>
            <a:r>
              <a:rPr lang="pt-BR">
                <a:solidFill>
                  <a:srgbClr val="FF0000"/>
                </a:solidFill>
              </a:rPr>
              <a:t>, </a:t>
            </a:r>
            <a:r>
              <a:rPr lang="pt-BR">
                <a:solidFill>
                  <a:schemeClr val="tx1">
                    <a:lumMod val="75000"/>
                    <a:lumOff val="25000"/>
                  </a:schemeClr>
                </a:solidFill>
              </a:rPr>
              <a:t>devidamente assinado e preenchido, com a indicação dos contatos obrigatoriamente cadastrados e atualizados na Plataforma Cadastral da CCEE e que </a:t>
            </a:r>
            <a:r>
              <a:rPr lang="pt-BR" b="1">
                <a:solidFill>
                  <a:schemeClr val="accent4">
                    <a:lumMod val="75000"/>
                  </a:schemeClr>
                </a:solidFill>
              </a:rPr>
              <a:t>não seja oriundo de representação operacional. </a:t>
            </a:r>
          </a:p>
          <a:p>
            <a:pPr lvl="0"/>
            <a:endParaRPr lang="pt-BR" b="1">
              <a:solidFill>
                <a:schemeClr val="accent4">
                  <a:lumMod val="75000"/>
                </a:schemeClr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pt-BR"/>
              <a:t>Caso seja litigante, deve enviar comprovante de protocolo e petição de renúncia e desistência da ação judicial sobre risco hidrológico no MRE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pt-BR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/>
              <a:t>Pedido de extinção com resolução de mérito (art. 487, III, “c” do CPC) - Anexo VII do Edital</a:t>
            </a:r>
            <a:endParaRPr lang="pt-BR" sz="28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/>
              <a:t>Sem manifestações posteriores que contrariem os documentos enviados à CCEE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pt-BR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/>
              <a:t>Se não for litigante, deve enviar declaração de renúncia a qualquer futura ação judicial sobre isenção ou limitação de riscos hidrológicos no MRE</a:t>
            </a:r>
            <a:endParaRPr lang="pt-BR" sz="280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D49ABC0-0C2E-B1DC-9649-384C4433165A}"/>
              </a:ext>
            </a:extLst>
          </p:cNvPr>
          <p:cNvSpPr txBox="1"/>
          <p:nvPr/>
        </p:nvSpPr>
        <p:spPr>
          <a:xfrm>
            <a:off x="695960" y="2416071"/>
            <a:ext cx="61163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>
                <a:solidFill>
                  <a:schemeClr val="accent4">
                    <a:lumMod val="50000"/>
                  </a:schemeClr>
                </a:solidFill>
              </a:rPr>
              <a:t>Requisitos mínimos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744C8BB-D5E5-B731-C5E7-7EE829C34287}"/>
              </a:ext>
            </a:extLst>
          </p:cNvPr>
          <p:cNvSpPr txBox="1"/>
          <p:nvPr/>
        </p:nvSpPr>
        <p:spPr>
          <a:xfrm>
            <a:off x="0" y="6566347"/>
            <a:ext cx="12192000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/>
              <a:t>O conteúdo oficial do edital e anexos estão disponíveis no CO 521/25 em:  </a:t>
            </a:r>
            <a:r>
              <a:rPr lang="pt-BR" sz="140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https://l1nq.com/cceeCO52125</a:t>
            </a:r>
            <a:endParaRPr lang="pt-BR" sz="1400" b="1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087B367-D634-1C1B-696E-6FC667846855}"/>
              </a:ext>
            </a:extLst>
          </p:cNvPr>
          <p:cNvGrpSpPr/>
          <p:nvPr/>
        </p:nvGrpSpPr>
        <p:grpSpPr>
          <a:xfrm>
            <a:off x="695960" y="860864"/>
            <a:ext cx="10800080" cy="1370709"/>
            <a:chOff x="695960" y="860864"/>
            <a:chExt cx="10800080" cy="1370709"/>
          </a:xfrm>
        </p:grpSpPr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2DB08EDA-470A-ABEB-ECFA-950A2DC85B7C}"/>
                </a:ext>
              </a:extLst>
            </p:cNvPr>
            <p:cNvGrpSpPr/>
            <p:nvPr/>
          </p:nvGrpSpPr>
          <p:grpSpPr>
            <a:xfrm>
              <a:off x="695960" y="1025458"/>
              <a:ext cx="10800080" cy="1206115"/>
              <a:chOff x="695960" y="2820224"/>
              <a:chExt cx="10800080" cy="299619"/>
            </a:xfrm>
          </p:grpSpPr>
          <p:sp>
            <p:nvSpPr>
              <p:cNvPr id="12" name="Retângulo 11">
                <a:extLst>
                  <a:ext uri="{FF2B5EF4-FFF2-40B4-BE49-F238E27FC236}">
                    <a16:creationId xmlns:a16="http://schemas.microsoft.com/office/drawing/2014/main" id="{3562C3A2-907C-EC73-7132-BEEE6807B0D9}"/>
                  </a:ext>
                </a:extLst>
              </p:cNvPr>
              <p:cNvSpPr/>
              <p:nvPr/>
            </p:nvSpPr>
            <p:spPr>
              <a:xfrm>
                <a:off x="695960" y="2820224"/>
                <a:ext cx="10800080" cy="29961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767E4EA0-0F0A-2348-BA54-DB54B897553A}"/>
                  </a:ext>
                </a:extLst>
              </p:cNvPr>
              <p:cNvSpPr txBox="1"/>
              <p:nvPr/>
            </p:nvSpPr>
            <p:spPr>
              <a:xfrm>
                <a:off x="960620" y="2910036"/>
                <a:ext cx="10432804" cy="1605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pt-BR"/>
                  <a:t>Podem participar pessoas jurídicas com valores relacionados a ações judiciais sobre isenção ou mitigação de riscos hidrológicos no MRE não pagos na liquidação anterior ao mecanismo concorrencial (Anexo V do Edital)</a:t>
                </a:r>
              </a:p>
            </p:txBody>
          </p:sp>
        </p:grpSp>
        <p:sp>
          <p:nvSpPr>
            <p:cNvPr id="16" name="Retângulo: Cantos Diagonais Recortados 15">
              <a:extLst>
                <a:ext uri="{FF2B5EF4-FFF2-40B4-BE49-F238E27FC236}">
                  <a16:creationId xmlns:a16="http://schemas.microsoft.com/office/drawing/2014/main" id="{6F6C4696-9274-CFD3-C796-CE15CA463349}"/>
                </a:ext>
              </a:extLst>
            </p:cNvPr>
            <p:cNvSpPr/>
            <p:nvPr/>
          </p:nvSpPr>
          <p:spPr>
            <a:xfrm flipH="1">
              <a:off x="1103874" y="860864"/>
              <a:ext cx="9984252" cy="477855"/>
            </a:xfrm>
            <a:prstGeom prst="snip2Diag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>
                  <a:solidFill>
                    <a:schemeClr val="bg1"/>
                  </a:solidFill>
                  <a:latin typeface="Inter Bold" panose="02000503000000020004" pitchFamily="2" charset="0"/>
                  <a:ea typeface="Inter Bold" panose="02000503000000020004" pitchFamily="2" charset="0"/>
                </a:rPr>
                <a:t>PROPONENTE – Desiste e renuncia da ação e vende os montantes financeiros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4E5CD17A-BA90-B83B-6F26-6C050825E2EE}"/>
              </a:ext>
            </a:extLst>
          </p:cNvPr>
          <p:cNvGrpSpPr/>
          <p:nvPr/>
        </p:nvGrpSpPr>
        <p:grpSpPr>
          <a:xfrm>
            <a:off x="7686934" y="116664"/>
            <a:ext cx="3401192" cy="496002"/>
            <a:chOff x="7504362" y="52169"/>
            <a:chExt cx="3401192" cy="496002"/>
          </a:xfrm>
        </p:grpSpPr>
        <p:sp>
          <p:nvSpPr>
            <p:cNvPr id="18" name="Retângulo: Cantos Diagonais Recortados 17">
              <a:extLst>
                <a:ext uri="{FF2B5EF4-FFF2-40B4-BE49-F238E27FC236}">
                  <a16:creationId xmlns:a16="http://schemas.microsoft.com/office/drawing/2014/main" id="{288B34D7-6F18-998E-282A-14773B2C4E3B}"/>
                </a:ext>
              </a:extLst>
            </p:cNvPr>
            <p:cNvSpPr/>
            <p:nvPr/>
          </p:nvSpPr>
          <p:spPr>
            <a:xfrm flipH="1">
              <a:off x="7504362" y="52169"/>
              <a:ext cx="3401192" cy="496002"/>
            </a:xfrm>
            <a:prstGeom prst="snip2Diag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007128F1-03D8-297B-125B-B77E7EA6CA27}"/>
                </a:ext>
              </a:extLst>
            </p:cNvPr>
            <p:cNvSpPr txBox="1"/>
            <p:nvPr/>
          </p:nvSpPr>
          <p:spPr>
            <a:xfrm>
              <a:off x="7570089" y="79786"/>
              <a:ext cx="3269738" cy="440769"/>
            </a:xfrm>
            <a:prstGeom prst="snip2Diag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>
                  <a:solidFill>
                    <a:schemeClr val="bg1"/>
                  </a:solidFill>
                </a:rPr>
                <a:t>até às 16h de 24/07/2025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4230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1_TEMA DO OFFICE" val="aS9gsobp"/>
  <p:tag name="ARTICULATE_PROJECT_OPEN" val="0"/>
  <p:tag name="ARTICULATE_SLIDE_COUNT" val="3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Tema do Office">
  <a:themeElements>
    <a:clrScheme name="CCEE_GCAP">
      <a:dk1>
        <a:sysClr val="windowText" lastClr="000000"/>
      </a:dk1>
      <a:lt1>
        <a:sysClr val="window" lastClr="FFFFFF"/>
      </a:lt1>
      <a:dk2>
        <a:srgbClr val="4C4C4C"/>
      </a:dk2>
      <a:lt2>
        <a:srgbClr val="BAD1D3"/>
      </a:lt2>
      <a:accent1>
        <a:srgbClr val="C5E6E9"/>
      </a:accent1>
      <a:accent2>
        <a:srgbClr val="00FFFF"/>
      </a:accent2>
      <a:accent3>
        <a:srgbClr val="4D7579"/>
      </a:accent3>
      <a:accent4>
        <a:srgbClr val="2D28FA"/>
      </a:accent4>
      <a:accent5>
        <a:srgbClr val="06038D"/>
      </a:accent5>
      <a:accent6>
        <a:srgbClr val="0590ED"/>
      </a:accent6>
      <a:hlink>
        <a:srgbClr val="FF7A01"/>
      </a:hlink>
      <a:folHlink>
        <a:srgbClr val="000C4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96A9651-D8E7-4595-AE1D-FB09545A254F}">
  <we:reference id="wa104379997" version="3.0.0.0" store="pt-BR" storeType="OMEX"/>
  <we:alternateReferences>
    <we:reference id="wa104379997" version="3.0.0.0" store="wa104379997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C925BC1DBFA47B99EBEF679FB160C" ma:contentTypeVersion="3" ma:contentTypeDescription="Create a new document." ma:contentTypeScope="" ma:versionID="628477a7143bf3bd12f9e4274600b112">
  <xsd:schema xmlns:xsd="http://www.w3.org/2001/XMLSchema" xmlns:xs="http://www.w3.org/2001/XMLSchema" xmlns:p="http://schemas.microsoft.com/office/2006/metadata/properties" xmlns:ns2="6a42cbe2-e79e-47d0-b108-833c75e46478" targetNamespace="http://schemas.microsoft.com/office/2006/metadata/properties" ma:root="true" ma:fieldsID="5eb7e860f4e18d991a6682e67459ec56" ns2:_="">
    <xsd:import namespace="6a42cbe2-e79e-47d0-b108-833c75e464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42cbe2-e79e-47d0-b108-833c75e464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4CC061-A033-43EB-8275-AF39B73983C0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6a42cbe2-e79e-47d0-b108-833c75e4647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D7E8D0F-FA71-48ED-9604-4683FAF903C5}">
  <ds:schemaRefs>
    <ds:schemaRef ds:uri="6a42cbe2-e79e-47d0-b108-833c75e4647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4CEA849-F9EE-4773-AC2A-7EE05A063F8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7c3e506-ef85-4386-8e54-2dfcdc8017d0}" enabled="0" method="" siteId="{d7c3e506-ef85-4386-8e54-2dfcdc8017d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4103</Words>
  <Application>Microsoft Office PowerPoint</Application>
  <PresentationFormat>Widescreen</PresentationFormat>
  <Paragraphs>759</Paragraphs>
  <Slides>36</Slides>
  <Notes>25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9" baseType="lpstr">
      <vt:lpstr>Aptos</vt:lpstr>
      <vt:lpstr>Aptos Display</vt:lpstr>
      <vt:lpstr>Arial</vt:lpstr>
      <vt:lpstr>Calibri</vt:lpstr>
      <vt:lpstr>Calibri Light</vt:lpstr>
      <vt:lpstr>Cambria Math</vt:lpstr>
      <vt:lpstr>Inter</vt:lpstr>
      <vt:lpstr>Inter Bold</vt:lpstr>
      <vt:lpstr>Inter Light</vt:lpstr>
      <vt:lpstr>Poppins</vt:lpstr>
      <vt:lpstr>Verdana</vt:lpstr>
      <vt:lpstr>Wingdings</vt:lpstr>
      <vt:lpstr>2_Tema do Office</vt:lpstr>
      <vt:lpstr>Apresentação do PowerPoint</vt:lpstr>
      <vt:lpstr>mecanismo concorrencial - GSF</vt:lpstr>
      <vt:lpstr>mecanismo concorrencial - GSF</vt:lpstr>
      <vt:lpstr>Apresentação do PowerPoint</vt:lpstr>
      <vt:lpstr>MP 1300/25 – Leilão do GSF: determinações</vt:lpstr>
      <vt:lpstr>Mecanismo Concorrencial – Documentos</vt:lpstr>
      <vt:lpstr>Mecanismo Concorrencial – Cronograma</vt:lpstr>
      <vt:lpstr>Apresentação do PowerPoint</vt:lpstr>
      <vt:lpstr>PARTICIPAÇÃO E HABILITAÇÃO</vt:lpstr>
      <vt:lpstr>PARTICIPAÇÃO E HABILITAÇÃO</vt:lpstr>
      <vt:lpstr>PARTICIPAÇÃO E HABILITAÇÃO - Detalhes</vt:lpstr>
      <vt:lpstr>PARTICIPAÇÃO E HABILITAÇÃO</vt:lpstr>
      <vt:lpstr>PARTICIPAÇÃO E HABILITAÇÃO</vt:lpstr>
      <vt:lpstr>PARTICIPAÇÃO E HABILITAÇÃO - Detalhes</vt:lpstr>
      <vt:lpstr>PARTICIPAÇÃO E HABILITAÇÃO - Detalhes</vt:lpstr>
      <vt:lpstr>PARTICIPAÇÃO E HABILITAÇÃO - Detalhes</vt:lpstr>
      <vt:lpstr>PARTICIPAÇÃO E HABILITAÇÃO - Detalhes</vt:lpstr>
      <vt:lpstr>PARTICIPAÇÃO E HABILITAÇÃO - Detalhes</vt:lpstr>
      <vt:lpstr>Apresentação do PowerPoint</vt:lpstr>
      <vt:lpstr>Valor de Face e Quantidade de Títulos</vt:lpstr>
      <vt:lpstr>Sistemática de negociação: etapas</vt:lpstr>
      <vt:lpstr>Sistemática de negociação: etapas</vt:lpstr>
      <vt:lpstr>Sistemática de negociação: etapas</vt:lpstr>
      <vt:lpstr>Cenário de sobreoferta</vt:lpstr>
      <vt:lpstr>Cenário de sobreoferta</vt:lpstr>
      <vt:lpstr>Cenário de sobreoferta</vt:lpstr>
      <vt:lpstr>Cenário de suboferta</vt:lpstr>
      <vt:lpstr>Cenário de suboferta</vt:lpstr>
      <vt:lpstr>Encerramento e resultados</vt:lpstr>
      <vt:lpstr>Liquidação extraordinária</vt:lpstr>
      <vt:lpstr>Extensão de Outorga</vt:lpstr>
      <vt:lpstr>Extensão de Outorga</vt:lpstr>
      <vt:lpstr>Ritos Finais</vt:lpstr>
      <vt:lpstr>Apresentação do PowerPoint</vt:lpstr>
      <vt:lpstr>Apresentação do PowerPoint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Bianca Marschal</dc:creator>
  <cp:lastModifiedBy>Gustavo Martinelli</cp:lastModifiedBy>
  <cp:revision>2</cp:revision>
  <dcterms:created xsi:type="dcterms:W3CDTF">2023-03-09T14:19:10Z</dcterms:created>
  <dcterms:modified xsi:type="dcterms:W3CDTF">2025-07-21T12:49:02Z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15445848-78A5-4E13-BF93-7642D3660519</vt:lpwstr>
  </property>
  <property fmtid="{D5CDD505-2E9C-101B-9397-08002B2CF9AE}" pid="3" name="ArticulatePath">
    <vt:lpwstr>https://cceeorgbr-my.sharepoint.com/personal/bmarschal_ccee_org_br/Documents/Arquivos de Chat do Microsoft Teams/Template Liquidação MCP</vt:lpwstr>
  </property>
  <property fmtid="{D5CDD505-2E9C-101B-9397-08002B2CF9AE}" pid="4" name="ContentTypeId">
    <vt:lpwstr>0x010100767C925BC1DBFA47B99EBEF679FB160C</vt:lpwstr>
  </property>
</Properties>
</file>